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Lst>
  <p:sldSz cy="5143500" cx="9144000"/>
  <p:notesSz cx="6858000" cy="9144000"/>
  <p:embeddedFontLst>
    <p:embeddedFont>
      <p:font typeface="Lora"/>
      <p:regular r:id="rId63"/>
      <p:bold r:id="rId64"/>
      <p:italic r:id="rId65"/>
      <p:boldItalic r:id="rId66"/>
    </p:embeddedFont>
    <p:embeddedFont>
      <p:font typeface="Century Schoolbook"/>
      <p:regular r:id="rId67"/>
      <p:bold r:id="rId68"/>
      <p:italic r:id="rId69"/>
      <p:boldItalic r:id="rId7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0" Type="http://schemas.openxmlformats.org/officeDocument/2006/relationships/font" Target="fonts/CenturySchoolbook-bold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Lora-bold.fntdata"/><Relationship Id="rId63" Type="http://schemas.openxmlformats.org/officeDocument/2006/relationships/font" Target="fonts/Lora-regular.fntdata"/><Relationship Id="rId22" Type="http://schemas.openxmlformats.org/officeDocument/2006/relationships/slide" Target="slides/slide16.xml"/><Relationship Id="rId66" Type="http://schemas.openxmlformats.org/officeDocument/2006/relationships/font" Target="fonts/Lora-boldItalic.fntdata"/><Relationship Id="rId21" Type="http://schemas.openxmlformats.org/officeDocument/2006/relationships/slide" Target="slides/slide15.xml"/><Relationship Id="rId65" Type="http://schemas.openxmlformats.org/officeDocument/2006/relationships/font" Target="fonts/Lora-italic.fntdata"/><Relationship Id="rId24" Type="http://schemas.openxmlformats.org/officeDocument/2006/relationships/slide" Target="slides/slide18.xml"/><Relationship Id="rId68" Type="http://schemas.openxmlformats.org/officeDocument/2006/relationships/font" Target="fonts/CenturySchoolbook-bold.fntdata"/><Relationship Id="rId23" Type="http://schemas.openxmlformats.org/officeDocument/2006/relationships/slide" Target="slides/slide17.xml"/><Relationship Id="rId67" Type="http://schemas.openxmlformats.org/officeDocument/2006/relationships/font" Target="fonts/CenturySchoolbook-regular.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CenturySchoolbook-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5dd6cc4dde_2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5dd6cc4dde_2_8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g5dd6cc4dde_2_8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5dd6cc4dde_2_1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g5dd6cc4dde_2_1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g5dd6cc4dde_2_1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5dd6cc4dde_2_1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g5dd6cc4dde_2_1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g5dd6cc4dde_2_1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5dd6cc4dde_2_1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g5dd6cc4dde_2_1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23" name="Google Shape;223;g5dd6cc4dde_2_1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5dd6cc4dde_2_1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g5dd6cc4dde_2_1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g5dd6cc4dde_2_1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5dd6cc4dde_2_1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g5dd6cc4dde_2_1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37" name="Google Shape;237;g5dd6cc4dde_2_17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5dd6cc4dde_2_1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g5dd6cc4dde_2_1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44" name="Google Shape;244;g5dd6cc4dde_2_17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5dd6cc4dde_2_1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g5dd6cc4dde_2_18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g5dd6cc4dde_2_18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5dd6cc4dde_2_1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g5dd6cc4dde_2_19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58" name="Google Shape;258;g5dd6cc4dde_2_19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5dd6cc4dde_2_1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g5dd6cc4dde_2_19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65" name="Google Shape;265;g5dd6cc4dde_2_19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5dd6cc4dde_2_2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g5dd6cc4dde_2_20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g5dd6cc4dde_2_20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5dd6cc4dde_2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g5dd6cc4dde_2_9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52400" lvl="0" marL="228600" rtl="0" algn="l">
              <a:spcBef>
                <a:spcPts val="0"/>
              </a:spcBef>
              <a:spcAft>
                <a:spcPts val="0"/>
              </a:spcAft>
              <a:buClr>
                <a:schemeClr val="dk1"/>
              </a:buClr>
              <a:buSzPts val="1200"/>
              <a:buFont typeface="Calibri"/>
              <a:buNone/>
            </a:pPr>
            <a:r>
              <a:t/>
            </a:r>
            <a:endParaRPr/>
          </a:p>
        </p:txBody>
      </p:sp>
      <p:sp>
        <p:nvSpPr>
          <p:cNvPr id="145" name="Google Shape;145;g5dd6cc4dde_2_9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5dd6cc4dde_2_2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g5dd6cc4dde_2_208:notes"/>
          <p:cNvSpPr txBox="1"/>
          <p:nvPr>
            <p:ph idx="1" type="body"/>
          </p:nvPr>
        </p:nvSpPr>
        <p:spPr>
          <a:xfrm>
            <a:off x="685800" y="4400550"/>
            <a:ext cx="5486400" cy="39052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g5dd6cc4dde_2_20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5dd6cc4dde_2_2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g5dd6cc4dde_2_2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g5dd6cc4dde_2_2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5dd6cc4dde_2_2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g5dd6cc4dde_2_2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g5dd6cc4dde_2_2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5dd6cc4dde_2_2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g5dd6cc4dde_2_2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g5dd6cc4dde_2_2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5dd6cc4dde_2_2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g5dd6cc4dde_2_2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07" name="Google Shape;307;g5dd6cc4dde_2_2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5dd6cc4dde_2_2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g5dd6cc4dde_2_2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g5dd6cc4dde_2_2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5dd6cc4dde_2_2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g5dd6cc4dde_2_2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g5dd6cc4dde_2_2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5dd6cc4dde_2_2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g5dd6cc4dde_2_2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g5dd6cc4dde_2_2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g5dd6cc4dde_2_2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g5dd6cc4dde_2_2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g5dd6cc4dde_2_2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g5dd6cc4dde_2_2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g5dd6cc4dde_2_2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42" name="Google Shape;342;g5dd6cc4dde_2_2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5dd6cc4dde_2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g5dd6cc4dde_2_9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g5dd6cc4dde_2_9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5dd6cc4dde_2_2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g5dd6cc4dde_2_2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49" name="Google Shape;349;g5dd6cc4dde_2_26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g5dd6cc4dde_2_2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g5dd6cc4dde_2_2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g5dd6cc4dde_2_27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Google Shape;361;g5dd6cc4dde_2_2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g5dd6cc4dde_2_28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br>
              <a:rPr lang="en"/>
            </a:br>
            <a:endParaRPr/>
          </a:p>
        </p:txBody>
      </p:sp>
      <p:sp>
        <p:nvSpPr>
          <p:cNvPr id="363" name="Google Shape;363;g5dd6cc4dde_2_28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g5dd6cc4dde_2_2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g5dd6cc4dde_2_28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g5dd6cc4dde_2_28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g5dd6cc4dde_2_2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g5dd6cc4dde_2_29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77" name="Google Shape;377;g5dd6cc4dde_2_29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g5dd6cc4dde_2_2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g5dd6cc4dde_2_29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85" name="Google Shape;385;g5dd6cc4dde_2_29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Google Shape;390;g5dd6cc4dde_2_3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g5dd6cc4dde_2_30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g5dd6cc4dde_2_30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Google Shape;397;g5dd6cc4dde_2_3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g5dd6cc4dde_2_3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g5dd6cc4dde_2_3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g5dd6cc4dde_2_3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g5dd6cc4dde_2_3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g5dd6cc4dde_2_3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5dd6cc4dde_2_3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g5dd6cc4dde_2_3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p:txBody>
      </p:sp>
      <p:sp>
        <p:nvSpPr>
          <p:cNvPr id="421" name="Google Shape;421;g5dd6cc4dde_2_3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5dd6cc4dde_2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g5dd6cc4dde_2_10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0" name="Google Shape;160;g5dd6cc4dde_2_10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Google Shape;426;g5dd6cc4dde_2_3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g5dd6cc4dde_2_3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g5dd6cc4dde_2_3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g5dd6cc4dde_2_3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g5dd6cc4dde_2_3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g5dd6cc4dde_2_3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g5dd6cc4dde_2_3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g5dd6cc4dde_2_3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g5dd6cc4dde_2_3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g5dd6cc4dde_2_3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g5dd6cc4dde_2_3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g5dd6cc4dde_2_3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Google Shape;454;g5dd6cc4dde_2_3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g5dd6cc4dde_2_3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g5dd6cc4dde_2_3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Google Shape;461;g5dd6cc4dde_2_3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g5dd6cc4dde_2_3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g5dd6cc4dde_2_36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7" name="Shape 467"/>
        <p:cNvGrpSpPr/>
        <p:nvPr/>
      </p:nvGrpSpPr>
      <p:grpSpPr>
        <a:xfrm>
          <a:off x="0" y="0"/>
          <a:ext cx="0" cy="0"/>
          <a:chOff x="0" y="0"/>
          <a:chExt cx="0" cy="0"/>
        </a:xfrm>
      </p:grpSpPr>
      <p:sp>
        <p:nvSpPr>
          <p:cNvPr id="468" name="Google Shape;468;g5dd6cc4dde_2_3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g5dd6cc4dde_2_3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g5dd6cc4dde_2_37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4" name="Shape 474"/>
        <p:cNvGrpSpPr/>
        <p:nvPr/>
      </p:nvGrpSpPr>
      <p:grpSpPr>
        <a:xfrm>
          <a:off x="0" y="0"/>
          <a:ext cx="0" cy="0"/>
          <a:chOff x="0" y="0"/>
          <a:chExt cx="0" cy="0"/>
        </a:xfrm>
      </p:grpSpPr>
      <p:sp>
        <p:nvSpPr>
          <p:cNvPr id="475" name="Google Shape;475;g5dd6cc4dde_2_3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g5dd6cc4dde_2_3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g5dd6cc4dde_2_38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Google Shape;482;g5dd6cc4dde_2_3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3" name="Google Shape;483;g5dd6cc4dde_2_39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g5dd6cc4dde_2_39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8" name="Shape 488"/>
        <p:cNvGrpSpPr/>
        <p:nvPr/>
      </p:nvGrpSpPr>
      <p:grpSpPr>
        <a:xfrm>
          <a:off x="0" y="0"/>
          <a:ext cx="0" cy="0"/>
          <a:chOff x="0" y="0"/>
          <a:chExt cx="0" cy="0"/>
        </a:xfrm>
      </p:grpSpPr>
      <p:sp>
        <p:nvSpPr>
          <p:cNvPr id="489" name="Google Shape;489;g5dd6cc4dde_2_3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0" name="Google Shape;490;g5dd6cc4dde_2_39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g5dd6cc4dde_2_39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5dd6cc4dde_2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g5dd6cc4dde_2_1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g5dd6cc4dde_2_1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6" name="Shape 496"/>
        <p:cNvGrpSpPr/>
        <p:nvPr/>
      </p:nvGrpSpPr>
      <p:grpSpPr>
        <a:xfrm>
          <a:off x="0" y="0"/>
          <a:ext cx="0" cy="0"/>
          <a:chOff x="0" y="0"/>
          <a:chExt cx="0" cy="0"/>
        </a:xfrm>
      </p:grpSpPr>
      <p:sp>
        <p:nvSpPr>
          <p:cNvPr id="497" name="Google Shape;497;g5dd6cc4dde_2_4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8" name="Google Shape;498;g5dd6cc4dde_2_40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g5dd6cc4dde_2_40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Google Shape;504;g5dd6cc4dde_2_4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g5dd6cc4dde_2_4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6" name="Google Shape;506;g5dd6cc4dde_2_4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0" name="Shape 510"/>
        <p:cNvGrpSpPr/>
        <p:nvPr/>
      </p:nvGrpSpPr>
      <p:grpSpPr>
        <a:xfrm>
          <a:off x="0" y="0"/>
          <a:ext cx="0" cy="0"/>
          <a:chOff x="0" y="0"/>
          <a:chExt cx="0" cy="0"/>
        </a:xfrm>
      </p:grpSpPr>
      <p:sp>
        <p:nvSpPr>
          <p:cNvPr id="511" name="Google Shape;511;g5dd6cc4dde_2_4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 name="Google Shape;512;g5dd6cc4dde_2_4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g5dd6cc4dde_2_4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8" name="Shape 518"/>
        <p:cNvGrpSpPr/>
        <p:nvPr/>
      </p:nvGrpSpPr>
      <p:grpSpPr>
        <a:xfrm>
          <a:off x="0" y="0"/>
          <a:ext cx="0" cy="0"/>
          <a:chOff x="0" y="0"/>
          <a:chExt cx="0" cy="0"/>
        </a:xfrm>
      </p:grpSpPr>
      <p:sp>
        <p:nvSpPr>
          <p:cNvPr id="519" name="Google Shape;519;g5dd6cc4dde_2_4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g5dd6cc4dde_2_4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g5dd6cc4dde_2_4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5" name="Shape 525"/>
        <p:cNvGrpSpPr/>
        <p:nvPr/>
      </p:nvGrpSpPr>
      <p:grpSpPr>
        <a:xfrm>
          <a:off x="0" y="0"/>
          <a:ext cx="0" cy="0"/>
          <a:chOff x="0" y="0"/>
          <a:chExt cx="0" cy="0"/>
        </a:xfrm>
      </p:grpSpPr>
      <p:sp>
        <p:nvSpPr>
          <p:cNvPr id="526" name="Google Shape;526;g5dd6cc4dde_2_4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7" name="Google Shape;527;g5dd6cc4dde_2_4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g5dd6cc4dde_2_4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3" name="Shape 533"/>
        <p:cNvGrpSpPr/>
        <p:nvPr/>
      </p:nvGrpSpPr>
      <p:grpSpPr>
        <a:xfrm>
          <a:off x="0" y="0"/>
          <a:ext cx="0" cy="0"/>
          <a:chOff x="0" y="0"/>
          <a:chExt cx="0" cy="0"/>
        </a:xfrm>
      </p:grpSpPr>
      <p:sp>
        <p:nvSpPr>
          <p:cNvPr id="534" name="Google Shape;534;g5dd6cc4dde_2_4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5" name="Google Shape;535;g5dd6cc4dde_2_4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g5dd6cc4dde_2_4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1" name="Shape 541"/>
        <p:cNvGrpSpPr/>
        <p:nvPr/>
      </p:nvGrpSpPr>
      <p:grpSpPr>
        <a:xfrm>
          <a:off x="0" y="0"/>
          <a:ext cx="0" cy="0"/>
          <a:chOff x="0" y="0"/>
          <a:chExt cx="0" cy="0"/>
        </a:xfrm>
      </p:grpSpPr>
      <p:sp>
        <p:nvSpPr>
          <p:cNvPr id="542" name="Google Shape;542;g5dd6cc4dde_2_44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g5dd6cc4dde_2_4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5dd6cc4dde_2_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g5dd6cc4dde_2_1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6" name="Google Shape;176;g5dd6cc4dde_2_1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5dd6cc4dde_2_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g5dd6cc4dde_2_1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g5dd6cc4dde_2_1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5dd6cc4dde_2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g5dd6cc4dde_2_1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1" name="Google Shape;191;g5dd6cc4dde_2_1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5dd6cc4dde_2_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g5dd6cc4dde_2_1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g5dd6cc4dde_2_1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3.jp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6" name="Shape 56"/>
        <p:cNvGrpSpPr/>
        <p:nvPr/>
      </p:nvGrpSpPr>
      <p:grpSpPr>
        <a:xfrm>
          <a:off x="0" y="0"/>
          <a:ext cx="0" cy="0"/>
          <a:chOff x="0" y="0"/>
          <a:chExt cx="0" cy="0"/>
        </a:xfrm>
      </p:grpSpPr>
      <p:sp>
        <p:nvSpPr>
          <p:cNvPr id="57" name="Google Shape;57;p14"/>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14"/>
          <p:cNvSpPr txBox="1"/>
          <p:nvPr>
            <p:ph idx="1" type="body"/>
          </p:nvPr>
        </p:nvSpPr>
        <p:spPr>
          <a:xfrm>
            <a:off x="457200" y="1200151"/>
            <a:ext cx="8229600" cy="325755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rgbClr val="17365D"/>
              </a:buClr>
              <a:buSzPts val="2800"/>
              <a:buChar char="•"/>
              <a:defRPr sz="2800">
                <a:solidFill>
                  <a:srgbClr val="17365D"/>
                </a:solidFill>
              </a:defRPr>
            </a:lvl1pPr>
            <a:lvl2pPr indent="-406400" lvl="1" marL="914400" algn="l">
              <a:spcBef>
                <a:spcPts val="560"/>
              </a:spcBef>
              <a:spcAft>
                <a:spcPts val="0"/>
              </a:spcAft>
              <a:buClr>
                <a:srgbClr val="17365D"/>
              </a:buClr>
              <a:buSzPts val="2800"/>
              <a:buChar char="–"/>
              <a:defRPr>
                <a:solidFill>
                  <a:srgbClr val="17365D"/>
                </a:solidFill>
              </a:defRPr>
            </a:lvl2pPr>
            <a:lvl3pPr indent="-381000" lvl="2" marL="1371600" algn="l">
              <a:spcBef>
                <a:spcPts val="480"/>
              </a:spcBef>
              <a:spcAft>
                <a:spcPts val="0"/>
              </a:spcAft>
              <a:buClr>
                <a:srgbClr val="17365D"/>
              </a:buClr>
              <a:buSzPts val="2400"/>
              <a:buChar char="•"/>
              <a:defRPr>
                <a:solidFill>
                  <a:srgbClr val="17365D"/>
                </a:solidFill>
              </a:defRPr>
            </a:lvl3pPr>
            <a:lvl4pPr indent="-355600" lvl="3" marL="1828800" algn="l">
              <a:spcBef>
                <a:spcPts val="400"/>
              </a:spcBef>
              <a:spcAft>
                <a:spcPts val="0"/>
              </a:spcAft>
              <a:buClr>
                <a:srgbClr val="17365D"/>
              </a:buClr>
              <a:buSzPts val="2000"/>
              <a:buChar char="–"/>
              <a:defRPr>
                <a:solidFill>
                  <a:srgbClr val="17365D"/>
                </a:solidFill>
              </a:defRPr>
            </a:lvl4pPr>
            <a:lvl5pPr indent="-355600" lvl="4" marL="2286000" algn="l">
              <a:spcBef>
                <a:spcPts val="400"/>
              </a:spcBef>
              <a:spcAft>
                <a:spcPts val="0"/>
              </a:spcAft>
              <a:buClr>
                <a:srgbClr val="17365D"/>
              </a:buClr>
              <a:buSzPts val="2000"/>
              <a:buChar char="»"/>
              <a:defRPr>
                <a:solidFill>
                  <a:srgbClr val="17365D"/>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9" name="Google Shape;59;p1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61" name="Google Shape;61;p14"/>
          <p:cNvPicPr preferRelativeResize="0"/>
          <p:nvPr/>
        </p:nvPicPr>
        <p:blipFill rotWithShape="1">
          <a:blip r:embed="rId2">
            <a:alphaModFix/>
          </a:blip>
          <a:srcRect b="52356" l="-184" r="183" t="35446"/>
          <a:stretch/>
        </p:blipFill>
        <p:spPr>
          <a:xfrm>
            <a:off x="2697" y="4612460"/>
            <a:ext cx="9144000" cy="557338"/>
          </a:xfrm>
          <a:prstGeom prst="rect">
            <a:avLst/>
          </a:prstGeom>
          <a:noFill/>
          <a:ln>
            <a:noFill/>
          </a:ln>
        </p:spPr>
      </p:pic>
      <p:sp>
        <p:nvSpPr>
          <p:cNvPr id="62" name="Google Shape;62;p1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63" name="Google Shape;63;p14"/>
          <p:cNvPicPr preferRelativeResize="0"/>
          <p:nvPr/>
        </p:nvPicPr>
        <p:blipFill rotWithShape="1">
          <a:blip r:embed="rId3">
            <a:alphaModFix/>
          </a:blip>
          <a:srcRect b="0" l="0" r="0" t="0"/>
          <a:stretch/>
        </p:blipFill>
        <p:spPr>
          <a:xfrm>
            <a:off x="762000" y="4457700"/>
            <a:ext cx="571500" cy="63847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64" name="Shape 64"/>
        <p:cNvGrpSpPr/>
        <p:nvPr/>
      </p:nvGrpSpPr>
      <p:grpSpPr>
        <a:xfrm>
          <a:off x="0" y="0"/>
          <a:ext cx="0" cy="0"/>
          <a:chOff x="0" y="0"/>
          <a:chExt cx="0" cy="0"/>
        </a:xfrm>
      </p:grpSpPr>
      <p:pic>
        <p:nvPicPr>
          <p:cNvPr id="65" name="Google Shape;65;p15"/>
          <p:cNvPicPr preferRelativeResize="0"/>
          <p:nvPr/>
        </p:nvPicPr>
        <p:blipFill rotWithShape="1">
          <a:blip r:embed="rId2">
            <a:alphaModFix/>
          </a:blip>
          <a:srcRect b="0" l="0" r="17374" t="0"/>
          <a:stretch/>
        </p:blipFill>
        <p:spPr>
          <a:xfrm>
            <a:off x="0" y="0"/>
            <a:ext cx="8504729" cy="5143500"/>
          </a:xfrm>
          <a:prstGeom prst="rect">
            <a:avLst/>
          </a:prstGeom>
          <a:noFill/>
          <a:ln>
            <a:noFill/>
          </a:ln>
        </p:spPr>
      </p:pic>
      <p:sp>
        <p:nvSpPr>
          <p:cNvPr id="66" name="Google Shape;66;p1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9" name="Google Shape;69;p15"/>
          <p:cNvSpPr/>
          <p:nvPr/>
        </p:nvSpPr>
        <p:spPr>
          <a:xfrm>
            <a:off x="0" y="0"/>
            <a:ext cx="9144000" cy="5143500"/>
          </a:xfrm>
          <a:prstGeom prst="rect">
            <a:avLst/>
          </a:prstGeom>
          <a:solidFill>
            <a:schemeClr val="dk1">
              <a:alpha val="6196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0" name="Google Shape;70;p15"/>
          <p:cNvPicPr preferRelativeResize="0"/>
          <p:nvPr/>
        </p:nvPicPr>
        <p:blipFill rotWithShape="1">
          <a:blip r:embed="rId3">
            <a:alphaModFix/>
          </a:blip>
          <a:srcRect b="0" l="0" r="0" t="0"/>
          <a:stretch/>
        </p:blipFill>
        <p:spPr>
          <a:xfrm>
            <a:off x="2461593" y="685800"/>
            <a:ext cx="4220815" cy="2057400"/>
          </a:xfrm>
          <a:prstGeom prst="rect">
            <a:avLst/>
          </a:prstGeom>
          <a:noFill/>
          <a:ln>
            <a:noFill/>
          </a:ln>
          <a:effectLst>
            <a:reflection blurRad="0" dir="5400000" dist="5000" endA="0" endPos="30000" fadeDir="5400000" kx="0" rotWithShape="0" algn="bl" stA="30000" stPos="0" sy="-100000" ky="0"/>
          </a:effectLst>
        </p:spPr>
      </p:pic>
      <p:sp>
        <p:nvSpPr>
          <p:cNvPr id="71" name="Google Shape;71;p15"/>
          <p:cNvSpPr txBox="1"/>
          <p:nvPr/>
        </p:nvSpPr>
        <p:spPr>
          <a:xfrm>
            <a:off x="1" y="3086100"/>
            <a:ext cx="9144000" cy="80791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Century Schoolbook"/>
              <a:buNone/>
            </a:pPr>
            <a:r>
              <a:rPr b="1" lang="en" sz="2800">
                <a:solidFill>
                  <a:schemeClr val="lt1"/>
                </a:solidFill>
                <a:latin typeface="Century Schoolbook"/>
                <a:ea typeface="Century Schoolbook"/>
                <a:cs typeface="Century Schoolbook"/>
                <a:sym typeface="Century Schoolbook"/>
              </a:rPr>
              <a:t>SECURE MESSAGING APP FOR LAW FIRMS.</a:t>
            </a:r>
            <a:endParaRPr/>
          </a:p>
          <a:p>
            <a:pPr indent="0" lvl="0" marL="0" marR="0" rtl="0" algn="ctr">
              <a:spcBef>
                <a:spcPts val="0"/>
              </a:spcBef>
              <a:spcAft>
                <a:spcPts val="0"/>
              </a:spcAft>
              <a:buNone/>
            </a:pPr>
            <a:r>
              <a:t/>
            </a:r>
            <a:endParaRPr b="1" sz="3600">
              <a:solidFill>
                <a:srgbClr val="17365D"/>
              </a:solidFill>
              <a:latin typeface="Century Schoolbook"/>
              <a:ea typeface="Century Schoolbook"/>
              <a:cs typeface="Century Schoolbook"/>
              <a:sym typeface="Century Schoolbook"/>
            </a:endParaRPr>
          </a:p>
        </p:txBody>
      </p:sp>
      <p:sp>
        <p:nvSpPr>
          <p:cNvPr id="72" name="Google Shape;72;p15"/>
          <p:cNvSpPr/>
          <p:nvPr/>
        </p:nvSpPr>
        <p:spPr>
          <a:xfrm>
            <a:off x="0" y="3600450"/>
            <a:ext cx="9144000" cy="154305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Encrypted Information Exchange" id="73" name="Google Shape;73;p15"/>
          <p:cNvPicPr preferRelativeResize="0"/>
          <p:nvPr/>
        </p:nvPicPr>
        <p:blipFill rotWithShape="1">
          <a:blip r:embed="rId4">
            <a:alphaModFix/>
          </a:blip>
          <a:srcRect b="0" l="0" r="0" t="0"/>
          <a:stretch/>
        </p:blipFill>
        <p:spPr>
          <a:xfrm>
            <a:off x="1948579" y="3600450"/>
            <a:ext cx="3929063" cy="835819"/>
          </a:xfrm>
          <a:prstGeom prst="rect">
            <a:avLst/>
          </a:prstGeom>
          <a:noFill/>
          <a:ln>
            <a:noFill/>
          </a:ln>
        </p:spPr>
      </p:pic>
      <p:sp>
        <p:nvSpPr>
          <p:cNvPr id="74" name="Google Shape;74;p15"/>
          <p:cNvSpPr txBox="1"/>
          <p:nvPr/>
        </p:nvSpPr>
        <p:spPr>
          <a:xfrm>
            <a:off x="-10115" y="4436269"/>
            <a:ext cx="9144000" cy="71558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7365D"/>
              </a:buClr>
              <a:buSzPts val="2400"/>
              <a:buFont typeface="Century Schoolbook"/>
              <a:buNone/>
            </a:pPr>
            <a:r>
              <a:rPr b="1" lang="en" sz="2400">
                <a:solidFill>
                  <a:srgbClr val="17365D"/>
                </a:solidFill>
                <a:latin typeface="Century Schoolbook"/>
                <a:ea typeface="Century Schoolbook"/>
                <a:cs typeface="Century Schoolbook"/>
                <a:sym typeface="Century Schoolbook"/>
              </a:rPr>
              <a:t>Encrypted Solutions to Legal Communications. </a:t>
            </a:r>
            <a:endParaRPr/>
          </a:p>
          <a:p>
            <a:pPr indent="0" lvl="0" marL="0" marR="0" rtl="0" algn="ctr">
              <a:spcBef>
                <a:spcPts val="0"/>
              </a:spcBef>
              <a:spcAft>
                <a:spcPts val="0"/>
              </a:spcAft>
              <a:buNone/>
            </a:pPr>
            <a:r>
              <a:t/>
            </a:r>
            <a:endParaRPr b="1" sz="3200">
              <a:solidFill>
                <a:srgbClr val="17365D"/>
              </a:solidFill>
              <a:latin typeface="Century Schoolbook"/>
              <a:ea typeface="Century Schoolbook"/>
              <a:cs typeface="Century Schoolbook"/>
              <a:sym typeface="Century Schoolbook"/>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75" name="Shape 75"/>
        <p:cNvGrpSpPr/>
        <p:nvPr/>
      </p:nvGrpSpPr>
      <p:grpSpPr>
        <a:xfrm>
          <a:off x="0" y="0"/>
          <a:ext cx="0" cy="0"/>
          <a:chOff x="0" y="0"/>
          <a:chExt cx="0" cy="0"/>
        </a:xfrm>
      </p:grpSpPr>
      <p:sp>
        <p:nvSpPr>
          <p:cNvPr id="76" name="Google Shape;76;p16"/>
          <p:cNvSpPr txBox="1"/>
          <p:nvPr>
            <p:ph type="title"/>
          </p:nvPr>
        </p:nvSpPr>
        <p:spPr>
          <a:xfrm>
            <a:off x="722313" y="3305175"/>
            <a:ext cx="7772400" cy="102155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6"/>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78" name="Google Shape;78;p1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81" name="Shape 81"/>
        <p:cNvGrpSpPr/>
        <p:nvPr/>
      </p:nvGrpSpPr>
      <p:grpSpPr>
        <a:xfrm>
          <a:off x="0" y="0"/>
          <a:ext cx="0" cy="0"/>
          <a:chOff x="0" y="0"/>
          <a:chExt cx="0" cy="0"/>
        </a:xfrm>
      </p:grpSpPr>
      <p:sp>
        <p:nvSpPr>
          <p:cNvPr id="82" name="Google Shape;82;p17"/>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7"/>
          <p:cNvSpPr txBox="1"/>
          <p:nvPr>
            <p:ph idx="1" type="body"/>
          </p:nvPr>
        </p:nvSpPr>
        <p:spPr>
          <a:xfrm>
            <a:off x="457200" y="1200150"/>
            <a:ext cx="4038600" cy="3394472"/>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84" name="Google Shape;84;p17"/>
          <p:cNvSpPr txBox="1"/>
          <p:nvPr>
            <p:ph idx="2" type="body"/>
          </p:nvPr>
        </p:nvSpPr>
        <p:spPr>
          <a:xfrm>
            <a:off x="4648200" y="1200150"/>
            <a:ext cx="4038600" cy="3394472"/>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85" name="Google Shape;85;p1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8" name="Shape 88"/>
        <p:cNvGrpSpPr/>
        <p:nvPr/>
      </p:nvGrpSpPr>
      <p:grpSpPr>
        <a:xfrm>
          <a:off x="0" y="0"/>
          <a:ext cx="0" cy="0"/>
          <a:chOff x="0" y="0"/>
          <a:chExt cx="0" cy="0"/>
        </a:xfrm>
      </p:grpSpPr>
      <p:sp>
        <p:nvSpPr>
          <p:cNvPr id="89" name="Google Shape;89;p18"/>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18"/>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91" name="Google Shape;91;p18"/>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92" name="Google Shape;92;p18"/>
          <p:cNvSpPr txBox="1"/>
          <p:nvPr>
            <p:ph idx="3" type="body"/>
          </p:nvPr>
        </p:nvSpPr>
        <p:spPr>
          <a:xfrm>
            <a:off x="4645025" y="1151335"/>
            <a:ext cx="4041775" cy="47982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93" name="Google Shape;93;p18"/>
          <p:cNvSpPr txBox="1"/>
          <p:nvPr>
            <p:ph idx="4" type="body"/>
          </p:nvPr>
        </p:nvSpPr>
        <p:spPr>
          <a:xfrm>
            <a:off x="4645025" y="1631156"/>
            <a:ext cx="4041775" cy="2963466"/>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94" name="Google Shape;94;p1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7" name="Shape 97"/>
        <p:cNvGrpSpPr/>
        <p:nvPr/>
      </p:nvGrpSpPr>
      <p:grpSpPr>
        <a:xfrm>
          <a:off x="0" y="0"/>
          <a:ext cx="0" cy="0"/>
          <a:chOff x="0" y="0"/>
          <a:chExt cx="0" cy="0"/>
        </a:xfrm>
      </p:grpSpPr>
      <p:sp>
        <p:nvSpPr>
          <p:cNvPr id="98" name="Google Shape;98;p19"/>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1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02" name="Shape 102"/>
        <p:cNvGrpSpPr/>
        <p:nvPr/>
      </p:nvGrpSpPr>
      <p:grpSpPr>
        <a:xfrm>
          <a:off x="0" y="0"/>
          <a:ext cx="0" cy="0"/>
          <a:chOff x="0" y="0"/>
          <a:chExt cx="0" cy="0"/>
        </a:xfrm>
      </p:grpSpPr>
      <p:sp>
        <p:nvSpPr>
          <p:cNvPr id="103" name="Google Shape;103;p2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06" name="Shape 106"/>
        <p:cNvGrpSpPr/>
        <p:nvPr/>
      </p:nvGrpSpPr>
      <p:grpSpPr>
        <a:xfrm>
          <a:off x="0" y="0"/>
          <a:ext cx="0" cy="0"/>
          <a:chOff x="0" y="0"/>
          <a:chExt cx="0" cy="0"/>
        </a:xfrm>
      </p:grpSpPr>
      <p:sp>
        <p:nvSpPr>
          <p:cNvPr id="107" name="Google Shape;107;p21"/>
          <p:cNvSpPr txBox="1"/>
          <p:nvPr>
            <p:ph type="title"/>
          </p:nvPr>
        </p:nvSpPr>
        <p:spPr>
          <a:xfrm>
            <a:off x="457200" y="204788"/>
            <a:ext cx="3008313" cy="8715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21"/>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09" name="Google Shape;109;p21"/>
          <p:cNvSpPr txBox="1"/>
          <p:nvPr>
            <p:ph idx="2" type="body"/>
          </p:nvPr>
        </p:nvSpPr>
        <p:spPr>
          <a:xfrm>
            <a:off x="457200" y="1076325"/>
            <a:ext cx="3008313" cy="3518297"/>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10" name="Google Shape;110;p2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13" name="Shape 113"/>
        <p:cNvGrpSpPr/>
        <p:nvPr/>
      </p:nvGrpSpPr>
      <p:grpSpPr>
        <a:xfrm>
          <a:off x="0" y="0"/>
          <a:ext cx="0" cy="0"/>
          <a:chOff x="0" y="0"/>
          <a:chExt cx="0" cy="0"/>
        </a:xfrm>
      </p:grpSpPr>
      <p:sp>
        <p:nvSpPr>
          <p:cNvPr id="114" name="Google Shape;114;p22"/>
          <p:cNvSpPr txBox="1"/>
          <p:nvPr>
            <p:ph type="title"/>
          </p:nvPr>
        </p:nvSpPr>
        <p:spPr>
          <a:xfrm>
            <a:off x="1792288" y="3600450"/>
            <a:ext cx="5486400" cy="425053"/>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22"/>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16" name="Google Shape;116;p22"/>
          <p:cNvSpPr txBox="1"/>
          <p:nvPr>
            <p:ph idx="1" type="body"/>
          </p:nvPr>
        </p:nvSpPr>
        <p:spPr>
          <a:xfrm>
            <a:off x="1792288" y="4025503"/>
            <a:ext cx="5486400" cy="603646"/>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17" name="Google Shape;117;p2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20" name="Shape 120"/>
        <p:cNvGrpSpPr/>
        <p:nvPr/>
      </p:nvGrpSpPr>
      <p:grpSpPr>
        <a:xfrm>
          <a:off x="0" y="0"/>
          <a:ext cx="0" cy="0"/>
          <a:chOff x="0" y="0"/>
          <a:chExt cx="0" cy="0"/>
        </a:xfrm>
      </p:grpSpPr>
      <p:sp>
        <p:nvSpPr>
          <p:cNvPr id="121" name="Google Shape;121;p23"/>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23"/>
          <p:cNvSpPr txBox="1"/>
          <p:nvPr>
            <p:ph idx="1" type="body"/>
          </p:nvPr>
        </p:nvSpPr>
        <p:spPr>
          <a:xfrm rot="5400000">
            <a:off x="2874764" y="-1217414"/>
            <a:ext cx="339447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3" name="Google Shape;123;p2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2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26" name="Shape 126"/>
        <p:cNvGrpSpPr/>
        <p:nvPr/>
      </p:nvGrpSpPr>
      <p:grpSpPr>
        <a:xfrm>
          <a:off x="0" y="0"/>
          <a:ext cx="0" cy="0"/>
          <a:chOff x="0" y="0"/>
          <a:chExt cx="0" cy="0"/>
        </a:xfrm>
      </p:grpSpPr>
      <p:sp>
        <p:nvSpPr>
          <p:cNvPr id="127" name="Google Shape;127;p24"/>
          <p:cNvSpPr txBox="1"/>
          <p:nvPr>
            <p:ph type="title"/>
          </p:nvPr>
        </p:nvSpPr>
        <p:spPr>
          <a:xfrm rot="5400000">
            <a:off x="5463778" y="1371600"/>
            <a:ext cx="4388644"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24"/>
          <p:cNvSpPr txBox="1"/>
          <p:nvPr>
            <p:ph idx="1" type="body"/>
          </p:nvPr>
        </p:nvSpPr>
        <p:spPr>
          <a:xfrm rot="5400000">
            <a:off x="1272778" y="-609599"/>
            <a:ext cx="4388644"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9" name="Google Shape;129;p2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Google Shape;52;p13"/>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hyperlink" Target="https://www.ic3.gov/media/2017/170504.aspx"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hyperlink" Target="https://www.ic3.gov/media/2017/170504.aspx"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hyperlink" Target="http://www.pewinternet.org/2015/04/01/us-smartphone-use-in-2015/" TargetMode="External"/><Relationship Id="rId4" Type="http://schemas.openxmlformats.org/officeDocument/2006/relationships/hyperlink" Target="http://venturebeat.com/2013/05/08/five-reasons-you-should-be-using-sms-based-marketing/" TargetMode="External"/><Relationship Id="rId5" Type="http://schemas.openxmlformats.org/officeDocument/2006/relationships/hyperlink" Target="http://www.nielsen.com/us/en/insights.html" TargetMode="External"/><Relationship Id="rId6" Type="http://schemas.openxmlformats.org/officeDocument/2006/relationships/hyperlink" Target="https://news.gallup.com/poll/179288/new-era-communication-americans.aspx"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hyperlink" Target="https://www-media.floridabar.org/uploads/2019/04/Ch-4-2019_09-MAR-RRTFB-3-29-19.pdf" TargetMode="External"/><Relationship Id="rId4" Type="http://schemas.openxmlformats.org/officeDocument/2006/relationships/hyperlink" Target="https://www-media.floridabar.org/uploads/2019/04/Ch-4-2019_09-MAR-RRTFB-3-29-19.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hyperlink" Target="https://www.americanbar.org/groups/professional_responsibility/publications/model_rules_of_professional_conduct/rule_1_6_confidentiality_of_informatio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hyperlink" Target="https://www-media.floridabar.org/uploads/2019/04/Ch-4-2019_09-MAR-RRTFB-3-29-19.pdf" TargetMode="External"/><Relationship Id="rId4" Type="http://schemas.openxmlformats.org/officeDocument/2006/relationships/hyperlink" Target="https://www-media.floridabar.org/uploads/2019/04/Ch-4-2019_09-MAR-RRTFB-3-29-19.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hyperlink" Target="https://www.americanbar.org/groups/professional_responsibility/publications/model_rules_of_professional_conduct/rule_1_6_confidentiality_of_informatio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hyperlink" Target="https://www.americanbar.org/groups/professional_responsibility/publications/model_rules_of_professional_conduct/rule_4_4_respect_for_rights_of_third_persons/" TargetMode="External"/><Relationship Id="rId4" Type="http://schemas.openxmlformats.org/officeDocument/2006/relationships/hyperlink" Target="https://www.americanbar.org/content/dam/aba/administrative/law_national_security/ABA%20Formal%20Opinion%20477.authcheckdam.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hyperlink" Target="https://www.americanbar.org/content/dam/aba/administrative/law_national_security/ABA%20Formal%20Opinion%20477.authcheckdam.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hyperlink" Target="https://www.americanbar.org/content/dam/aba/administrative/law_national_security/ABA%20Formal%20Opinion%20477.authcheckdam.pdf" TargetMode="External"/><Relationship Id="rId4" Type="http://schemas.openxmlformats.org/officeDocument/2006/relationships/hyperlink" Target="https://www.americanbar.org/content/dam/aba/administrative/law_national_security/ABA%20Formal%20Opinion%20477.authcheckdam.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hyperlink" Target="https://www.americanbar.org/content/dam/aba/administrative/law_national_security/ABA%20Formal%20Opinion%20477.authcheckdam.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hyperlink" Target="https://www.floridabar.org/etopinions/etopinion-10-2/"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hyperlink" Target="https://www.americanbar.org/content/dam/aba/administrative/law_national_security/ABA%20Formal%20Opinion%20477.authcheckdam.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hyperlink" Target="https://www.floridabar.org/the-florida-bar-news/bar-board-finds-texting-is-not-prohibited-solicitatio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hyperlink" Target="https://money.cnn.com/2017/09/07/technology/business/equifax-data-breach/index.html" TargetMode="External"/><Relationship Id="rId4" Type="http://schemas.openxmlformats.org/officeDocument/2006/relationships/hyperlink" Target="https://www.apnews.com/2af6d21f80aa4e9483fa32e26f03417c" TargetMode="External"/><Relationship Id="rId5" Type="http://schemas.openxmlformats.org/officeDocument/2006/relationships/hyperlink" Target="https://techcrunch.com/2018/09/26/uber-to-pay-148-million-in-data-breach-settlemen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12.png"/><Relationship Id="rId4" Type="http://schemas.openxmlformats.org/officeDocument/2006/relationships/hyperlink" Target="https://www.researchgate.net/figure/Basic-Structure-of-AES_fig1_317615794"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hyperlink" Target="https://www.floridabar.org/etopinions/etopinion-12-3/"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hyperlink" Target="http://www.fcpablog.com/blog/2019/3/18/doj-refines-stance-on-ephemeral-messaging-apps.html" TargetMode="External"/><Relationship Id="rId4" Type="http://schemas.openxmlformats.org/officeDocument/2006/relationships/hyperlink" Target="https://www.wired.com/story/uber-waymo-lawsuit-settlement/" TargetMode="External"/><Relationship Id="rId5" Type="http://schemas.openxmlformats.org/officeDocument/2006/relationships/hyperlink" Target="https://www.kansascity.com/news/politics-government/article211093854.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hyperlink" Target="https://www.ic3.gov/media/2017/170504.aspx"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hyperlink" Target="https://www.americanbar.org/groups/professional_responsibility/publications/model_rules_of_professional_conduct/rule_5_3_responsibilities_regarding_nonlawyer_assistant/"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hyperlink" Target="https://www.floridabar.org/etopinions/etopinion-12-3/"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hyperlink" Target="https://www.americanbar.org/publications/litigation-news/featured-articles/2017/law-firm-cybersecurity-breach-opens-door-to-lawsuit.html"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 Id="rId3" Type="http://schemas.openxmlformats.org/officeDocument/2006/relationships/image" Target="../media/image13.jpg"/><Relationship Id="rId4" Type="http://schemas.openxmlformats.org/officeDocument/2006/relationships/image" Target="../media/image15.jpg"/><Relationship Id="rId5" Type="http://schemas.openxmlformats.org/officeDocument/2006/relationships/image" Target="../media/image11.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 Id="rId3" Type="http://schemas.openxmlformats.org/officeDocument/2006/relationships/hyperlink" Target="mailto:Info@EncryptedInfoEx.com" TargetMode="External"/><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hyperlink" Target="https://blogs.findlaw.com/technologist/2015/09/corporate-lawyers-are-the-easiest-lawyers-to-phish.html#more" TargetMode="External"/><Relationship Id="rId4" Type="http://schemas.openxmlformats.org/officeDocument/2006/relationships/hyperlink" Target="https://www.disruptordaily.com/top-10-law-firm-cyber-attack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hyperlink" Target="https://www.inc.com/thehartford/the-greatest-cyber-security-threats.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hyperlink" Target="http://fortune.com/2016/04/19/lawyer-aol-email-cyber-scammers/" TargetMode="External"/><Relationship Id="rId4" Type="http://schemas.openxmlformats.org/officeDocument/2006/relationships/hyperlink" Target="https://www.nytimes.com/2016/12/27/business/dealbook/new-york-hacking-law-firms-insider-trading.html?_r=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pic>
        <p:nvPicPr>
          <p:cNvPr id="137" name="Google Shape;137;p25"/>
          <p:cNvPicPr preferRelativeResize="0"/>
          <p:nvPr/>
        </p:nvPicPr>
        <p:blipFill rotWithShape="1">
          <a:blip r:embed="rId3">
            <a:alphaModFix amt="50000"/>
          </a:blip>
          <a:srcRect b="2024" l="13579" r="5595" t="7760"/>
          <a:stretch/>
        </p:blipFill>
        <p:spPr>
          <a:xfrm>
            <a:off x="-1600200" y="-800100"/>
            <a:ext cx="11468100" cy="6400341"/>
          </a:xfrm>
          <a:prstGeom prst="rect">
            <a:avLst/>
          </a:prstGeom>
          <a:noFill/>
          <a:ln>
            <a:noFill/>
          </a:ln>
        </p:spPr>
      </p:pic>
      <p:sp>
        <p:nvSpPr>
          <p:cNvPr id="138" name="Google Shape;138;p25"/>
          <p:cNvSpPr/>
          <p:nvPr/>
        </p:nvSpPr>
        <p:spPr>
          <a:xfrm>
            <a:off x="2178050" y="3214688"/>
            <a:ext cx="7243535" cy="1028700"/>
          </a:xfrm>
          <a:prstGeom prst="rect">
            <a:avLst/>
          </a:prstGeom>
          <a:solidFill>
            <a:srgbClr val="0F243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139" name="Google Shape;139;p25"/>
          <p:cNvSpPr txBox="1"/>
          <p:nvPr/>
        </p:nvSpPr>
        <p:spPr>
          <a:xfrm>
            <a:off x="2971798" y="3741327"/>
            <a:ext cx="5257801" cy="22506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 sz="1350" u="none" cap="none" strike="noStrike">
                <a:solidFill>
                  <a:schemeClr val="lt1"/>
                </a:solidFill>
                <a:latin typeface="Bookman Old Style"/>
                <a:ea typeface="Bookman Old Style"/>
                <a:cs typeface="Bookman Old Style"/>
                <a:sym typeface="Bookman Old Style"/>
              </a:rPr>
              <a:t>Managing Communications Liability </a:t>
            </a:r>
            <a:endParaRPr/>
          </a:p>
        </p:txBody>
      </p:sp>
      <p:sp>
        <p:nvSpPr>
          <p:cNvPr id="140" name="Google Shape;140;p25"/>
          <p:cNvSpPr/>
          <p:nvPr/>
        </p:nvSpPr>
        <p:spPr>
          <a:xfrm>
            <a:off x="2971799" y="3434726"/>
            <a:ext cx="5943601" cy="3116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100">
                <a:solidFill>
                  <a:schemeClr val="lt1"/>
                </a:solidFill>
                <a:latin typeface="Bookman Old Style"/>
                <a:ea typeface="Bookman Old Style"/>
                <a:cs typeface="Bookman Old Style"/>
                <a:sym typeface="Bookman Old Style"/>
              </a:rPr>
              <a:t>The Ethics of Communicating Via Text</a:t>
            </a:r>
            <a:endParaRPr sz="2100">
              <a:solidFill>
                <a:schemeClr val="lt1"/>
              </a:solidFill>
              <a:latin typeface="Calibri"/>
              <a:ea typeface="Calibri"/>
              <a:cs typeface="Calibri"/>
              <a:sym typeface="Calibri"/>
            </a:endParaRPr>
          </a:p>
        </p:txBody>
      </p:sp>
      <p:sp>
        <p:nvSpPr>
          <p:cNvPr id="141" name="Google Shape;141;p25"/>
          <p:cNvSpPr txBox="1"/>
          <p:nvPr/>
        </p:nvSpPr>
        <p:spPr>
          <a:xfrm>
            <a:off x="32368" y="3982066"/>
            <a:ext cx="5029200"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900">
                <a:solidFill>
                  <a:schemeClr val="dk1"/>
                </a:solidFill>
                <a:latin typeface="Century Schoolbook"/>
                <a:ea typeface="Century Schoolbook"/>
                <a:cs typeface="Century Schoolbook"/>
                <a:sym typeface="Century Schoolbook"/>
              </a:rPr>
              <a:t>July 18, 2019. MCLE </a:t>
            </a:r>
            <a:endParaRPr/>
          </a:p>
          <a:p>
            <a:pPr indent="0" lvl="0" marL="0" marR="0" rtl="0" algn="l">
              <a:spcBef>
                <a:spcPts val="0"/>
              </a:spcBef>
              <a:spcAft>
                <a:spcPts val="0"/>
              </a:spcAft>
              <a:buNone/>
            </a:pPr>
            <a:r>
              <a:rPr lang="en" sz="900">
                <a:solidFill>
                  <a:schemeClr val="dk1"/>
                </a:solidFill>
                <a:latin typeface="Century Schoolbook"/>
                <a:ea typeface="Century Schoolbook"/>
                <a:cs typeface="Century Schoolbook"/>
                <a:sym typeface="Century Schoolbook"/>
              </a:rPr>
              <a:t>Credit: 1.0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4"/>
          <p:cNvSpPr txBox="1"/>
          <p:nvPr>
            <p:ph idx="1" type="body"/>
          </p:nvPr>
        </p:nvSpPr>
        <p:spPr>
          <a:xfrm>
            <a:off x="152400" y="1234460"/>
            <a:ext cx="5410200" cy="337185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17365D"/>
              </a:buClr>
              <a:buSzPts val="2400"/>
              <a:buChar char="•"/>
            </a:pPr>
            <a:r>
              <a:rPr b="1" lang="en" sz="2400">
                <a:latin typeface="Bookman Old Style"/>
                <a:ea typeface="Bookman Old Style"/>
                <a:cs typeface="Bookman Old Style"/>
                <a:sym typeface="Bookman Old Style"/>
              </a:rPr>
              <a:t>Real Estate Transactions: </a:t>
            </a:r>
            <a:r>
              <a:rPr lang="en" sz="2400">
                <a:latin typeface="Bookman Old Style"/>
                <a:ea typeface="Bookman Old Style"/>
                <a:cs typeface="Bookman Old Style"/>
                <a:sym typeface="Bookman Old Style"/>
              </a:rPr>
              <a:t>E-mail (BEC/EAC) scams target all participants in real estate transactions, including buyers, sellers, agents, </a:t>
            </a:r>
            <a:r>
              <a:rPr b="1" lang="en" sz="2400">
                <a:latin typeface="Bookman Old Style"/>
                <a:ea typeface="Bookman Old Style"/>
                <a:cs typeface="Bookman Old Style"/>
                <a:sym typeface="Bookman Old Style"/>
              </a:rPr>
              <a:t>and lawyers</a:t>
            </a:r>
            <a:r>
              <a:rPr lang="en" sz="2400">
                <a:latin typeface="Bookman Old Style"/>
                <a:ea typeface="Bookman Old Style"/>
                <a:cs typeface="Bookman Old Style"/>
                <a:sym typeface="Bookman Old Style"/>
              </a:rPr>
              <a:t>.</a:t>
            </a:r>
            <a:endParaRPr/>
          </a:p>
        </p:txBody>
      </p:sp>
      <p:pic>
        <p:nvPicPr>
          <p:cNvPr id="208" name="Google Shape;208;p34"/>
          <p:cNvPicPr preferRelativeResize="0"/>
          <p:nvPr/>
        </p:nvPicPr>
        <p:blipFill rotWithShape="1">
          <a:blip r:embed="rId3">
            <a:alphaModFix/>
          </a:blip>
          <a:srcRect b="0" l="0" r="0" t="0"/>
          <a:stretch/>
        </p:blipFill>
        <p:spPr>
          <a:xfrm>
            <a:off x="5715000" y="1560314"/>
            <a:ext cx="2475752" cy="1657350"/>
          </a:xfrm>
          <a:prstGeom prst="rect">
            <a:avLst/>
          </a:prstGeom>
          <a:noFill/>
          <a:ln>
            <a:noFill/>
          </a:ln>
        </p:spPr>
      </p:pic>
      <p:sp>
        <p:nvSpPr>
          <p:cNvPr id="209" name="Google Shape;209;p34"/>
          <p:cNvSpPr txBox="1"/>
          <p:nvPr>
            <p:ph type="title"/>
          </p:nvPr>
        </p:nvSpPr>
        <p:spPr>
          <a:xfrm>
            <a:off x="457200" y="205984"/>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Bookman Old Style"/>
              <a:buNone/>
            </a:pPr>
            <a:r>
              <a:rPr lang="en">
                <a:solidFill>
                  <a:srgbClr val="0F243E"/>
                </a:solidFill>
                <a:latin typeface="Bookman Old Style"/>
                <a:ea typeface="Bookman Old Style"/>
                <a:cs typeface="Bookman Old Style"/>
                <a:sym typeface="Bookman Old Style"/>
              </a:rPr>
              <a:t>Case Study </a:t>
            </a:r>
            <a:endParaRPr/>
          </a:p>
        </p:txBody>
      </p:sp>
      <p:sp>
        <p:nvSpPr>
          <p:cNvPr id="210" name="Google Shape;210;p34"/>
          <p:cNvSpPr txBox="1"/>
          <p:nvPr/>
        </p:nvSpPr>
        <p:spPr>
          <a:xfrm>
            <a:off x="7581900" y="4340949"/>
            <a:ext cx="2209800" cy="23083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400">
                <a:solidFill>
                  <a:srgbClr val="0F243E"/>
                </a:solidFill>
                <a:latin typeface="Bookman Old Style"/>
                <a:ea typeface="Bookman Old Style"/>
                <a:cs typeface="Bookman Old Style"/>
                <a:sym typeface="Bookman Old Style"/>
              </a:rPr>
              <a:t>Source: </a:t>
            </a:r>
            <a:r>
              <a:rPr lang="en" sz="1400" u="sng">
                <a:solidFill>
                  <a:schemeClr val="hlink"/>
                </a:solidFill>
                <a:latin typeface="Bookman Old Style"/>
                <a:ea typeface="Bookman Old Style"/>
                <a:cs typeface="Bookman Old Style"/>
                <a:sym typeface="Bookman Old Style"/>
                <a:hlinkClick r:id="rId4"/>
              </a:rPr>
              <a:t>FBI</a:t>
            </a:r>
            <a:endParaRPr sz="1400">
              <a:solidFill>
                <a:srgbClr val="0F243E"/>
              </a:solidFill>
              <a:latin typeface="Bookman Old Style"/>
              <a:ea typeface="Bookman Old Style"/>
              <a:cs typeface="Bookman Old Style"/>
              <a:sym typeface="Bookman Old Styl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5"/>
          <p:cNvSpPr txBox="1"/>
          <p:nvPr>
            <p:ph idx="1" type="body"/>
          </p:nvPr>
        </p:nvSpPr>
        <p:spPr>
          <a:xfrm>
            <a:off x="152400" y="1018190"/>
            <a:ext cx="5410200" cy="33718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17365D"/>
              </a:buClr>
              <a:buSzPts val="800"/>
              <a:buNone/>
            </a:pPr>
            <a:r>
              <a:t/>
            </a:r>
            <a:endParaRPr sz="800">
              <a:latin typeface="Bookman Old Style"/>
              <a:ea typeface="Bookman Old Style"/>
              <a:cs typeface="Bookman Old Style"/>
              <a:sym typeface="Bookman Old Style"/>
            </a:endParaRPr>
          </a:p>
          <a:p>
            <a:pPr indent="-285750" lvl="1" marL="742950" rtl="0" algn="l">
              <a:spcBef>
                <a:spcPts val="320"/>
              </a:spcBef>
              <a:spcAft>
                <a:spcPts val="0"/>
              </a:spcAft>
              <a:buClr>
                <a:srgbClr val="17365D"/>
              </a:buClr>
              <a:buSzPts val="1600"/>
              <a:buChar char="–"/>
            </a:pPr>
            <a:r>
              <a:rPr lang="en" sz="1600">
                <a:latin typeface="Bookman Old Style"/>
                <a:ea typeface="Bookman Old Style"/>
                <a:cs typeface="Bookman Old Style"/>
                <a:sym typeface="Bookman Old Style"/>
              </a:rPr>
              <a:t>The IC3 saw </a:t>
            </a:r>
            <a:r>
              <a:rPr b="1" lang="en" sz="1600">
                <a:latin typeface="Bookman Old Style"/>
                <a:ea typeface="Bookman Old Style"/>
                <a:cs typeface="Bookman Old Style"/>
                <a:sym typeface="Bookman Old Style"/>
              </a:rPr>
              <a:t>a 480% increase</a:t>
            </a:r>
            <a:r>
              <a:rPr lang="en" sz="1600">
                <a:latin typeface="Bookman Old Style"/>
                <a:ea typeface="Bookman Old Style"/>
                <a:cs typeface="Bookman Old Style"/>
                <a:sym typeface="Bookman Old Style"/>
              </a:rPr>
              <a:t> in the number of complaints in 2016 filed by title companies that were the primary target of the BEC/EAC scam. </a:t>
            </a:r>
            <a:endParaRPr/>
          </a:p>
          <a:p>
            <a:pPr indent="-234950" lvl="1" marL="742950" rtl="0" algn="l">
              <a:spcBef>
                <a:spcPts val="160"/>
              </a:spcBef>
              <a:spcAft>
                <a:spcPts val="0"/>
              </a:spcAft>
              <a:buClr>
                <a:srgbClr val="17365D"/>
              </a:buClr>
              <a:buSzPts val="800"/>
              <a:buNone/>
            </a:pPr>
            <a:r>
              <a:t/>
            </a:r>
            <a:endParaRPr sz="800">
              <a:latin typeface="Bookman Old Style"/>
              <a:ea typeface="Bookman Old Style"/>
              <a:cs typeface="Bookman Old Style"/>
              <a:sym typeface="Bookman Old Style"/>
            </a:endParaRPr>
          </a:p>
          <a:p>
            <a:pPr indent="-285750" lvl="1" marL="742950" rtl="0" algn="l">
              <a:spcBef>
                <a:spcPts val="320"/>
              </a:spcBef>
              <a:spcAft>
                <a:spcPts val="0"/>
              </a:spcAft>
              <a:buClr>
                <a:srgbClr val="17365D"/>
              </a:buClr>
              <a:buSzPts val="1600"/>
              <a:buChar char="–"/>
            </a:pPr>
            <a:r>
              <a:rPr b="1" lang="en" sz="1600">
                <a:latin typeface="Bookman Old Style"/>
                <a:ea typeface="Bookman Old Style"/>
                <a:cs typeface="Bookman Old Style"/>
                <a:sym typeface="Bookman Old Style"/>
              </a:rPr>
              <a:t>$5.3 billion targeted </a:t>
            </a:r>
            <a:r>
              <a:rPr lang="en" sz="1600">
                <a:latin typeface="Bookman Old Style"/>
                <a:ea typeface="Bookman Old Style"/>
                <a:cs typeface="Bookman Old Style"/>
                <a:sym typeface="Bookman Old Style"/>
              </a:rPr>
              <a:t>by perpetrators in the mortgage industry alone in 2016</a:t>
            </a:r>
            <a:endParaRPr/>
          </a:p>
          <a:p>
            <a:pPr indent="-234950" lvl="1" marL="742950" rtl="0" algn="l">
              <a:spcBef>
                <a:spcPts val="160"/>
              </a:spcBef>
              <a:spcAft>
                <a:spcPts val="0"/>
              </a:spcAft>
              <a:buClr>
                <a:srgbClr val="17365D"/>
              </a:buClr>
              <a:buSzPts val="800"/>
              <a:buNone/>
            </a:pPr>
            <a:r>
              <a:t/>
            </a:r>
            <a:endParaRPr sz="800">
              <a:latin typeface="Bookman Old Style"/>
              <a:ea typeface="Bookman Old Style"/>
              <a:cs typeface="Bookman Old Style"/>
              <a:sym typeface="Bookman Old Style"/>
            </a:endParaRPr>
          </a:p>
          <a:p>
            <a:pPr indent="-285750" lvl="1" marL="742950" rtl="0" algn="l">
              <a:spcBef>
                <a:spcPts val="320"/>
              </a:spcBef>
              <a:spcAft>
                <a:spcPts val="0"/>
              </a:spcAft>
              <a:buClr>
                <a:srgbClr val="17365D"/>
              </a:buClr>
              <a:buSzPts val="1600"/>
              <a:buChar char="–"/>
            </a:pPr>
            <a:r>
              <a:rPr lang="en" sz="1600">
                <a:latin typeface="Bookman Old Style"/>
                <a:ea typeface="Bookman Old Style"/>
                <a:cs typeface="Bookman Old Style"/>
                <a:sym typeface="Bookman Old Style"/>
              </a:rPr>
              <a:t>BEC/EAC perpetrators were able to monitor real estate proceedings to time the fraudulent request for a change in payment type (frequently from check to wire transfer) or a change from one account to a different account under their control.</a:t>
            </a:r>
            <a:endParaRPr/>
          </a:p>
        </p:txBody>
      </p:sp>
      <p:pic>
        <p:nvPicPr>
          <p:cNvPr id="217" name="Google Shape;217;p35"/>
          <p:cNvPicPr preferRelativeResize="0"/>
          <p:nvPr/>
        </p:nvPicPr>
        <p:blipFill rotWithShape="1">
          <a:blip r:embed="rId3">
            <a:alphaModFix/>
          </a:blip>
          <a:srcRect b="0" l="0" r="0" t="0"/>
          <a:stretch/>
        </p:blipFill>
        <p:spPr>
          <a:xfrm>
            <a:off x="5715000" y="1560314"/>
            <a:ext cx="2475752" cy="1657350"/>
          </a:xfrm>
          <a:prstGeom prst="rect">
            <a:avLst/>
          </a:prstGeom>
          <a:noFill/>
          <a:ln>
            <a:noFill/>
          </a:ln>
        </p:spPr>
      </p:pic>
      <p:sp>
        <p:nvSpPr>
          <p:cNvPr id="218" name="Google Shape;218;p35"/>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Bookman Old Style"/>
              <a:buNone/>
            </a:pPr>
            <a:r>
              <a:rPr lang="en">
                <a:solidFill>
                  <a:srgbClr val="0F243E"/>
                </a:solidFill>
                <a:latin typeface="Bookman Old Style"/>
                <a:ea typeface="Bookman Old Style"/>
                <a:cs typeface="Bookman Old Style"/>
                <a:sym typeface="Bookman Old Style"/>
              </a:rPr>
              <a:t>Case Study</a:t>
            </a:r>
            <a:endParaRPr/>
          </a:p>
        </p:txBody>
      </p:sp>
      <p:sp>
        <p:nvSpPr>
          <p:cNvPr id="219" name="Google Shape;219;p35"/>
          <p:cNvSpPr txBox="1"/>
          <p:nvPr/>
        </p:nvSpPr>
        <p:spPr>
          <a:xfrm>
            <a:off x="7581900" y="4340949"/>
            <a:ext cx="2209800" cy="23083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400">
                <a:solidFill>
                  <a:srgbClr val="0F243E"/>
                </a:solidFill>
                <a:latin typeface="Bookman Old Style"/>
                <a:ea typeface="Bookman Old Style"/>
                <a:cs typeface="Bookman Old Style"/>
                <a:sym typeface="Bookman Old Style"/>
              </a:rPr>
              <a:t>Source: </a:t>
            </a:r>
            <a:r>
              <a:rPr lang="en" sz="1400" u="sng">
                <a:solidFill>
                  <a:schemeClr val="hlink"/>
                </a:solidFill>
                <a:latin typeface="Bookman Old Style"/>
                <a:ea typeface="Bookman Old Style"/>
                <a:cs typeface="Bookman Old Style"/>
                <a:sym typeface="Bookman Old Style"/>
                <a:hlinkClick r:id="rId4"/>
              </a:rPr>
              <a:t>FBI</a:t>
            </a:r>
            <a:endParaRPr sz="1400">
              <a:solidFill>
                <a:srgbClr val="0F243E"/>
              </a:solidFill>
              <a:latin typeface="Bookman Old Style"/>
              <a:ea typeface="Bookman Old Style"/>
              <a:cs typeface="Bookman Old Style"/>
              <a:sym typeface="Bookman Old Styl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36"/>
          <p:cNvSpPr txBox="1"/>
          <p:nvPr>
            <p:ph idx="1" type="body"/>
          </p:nvPr>
        </p:nvSpPr>
        <p:spPr>
          <a:xfrm>
            <a:off x="304800" y="1485900"/>
            <a:ext cx="8763000" cy="2443163"/>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17365D"/>
              </a:buClr>
              <a:buSzPts val="2800"/>
              <a:buChar char="•"/>
            </a:pPr>
            <a:r>
              <a:rPr lang="en">
                <a:latin typeface="Bookman Old Style"/>
                <a:ea typeface="Bookman Old Style"/>
                <a:cs typeface="Bookman Old Style"/>
                <a:sym typeface="Bookman Old Style"/>
              </a:rPr>
              <a:t>81% of Americans text regularly. </a:t>
            </a:r>
            <a:r>
              <a:rPr lang="en" sz="1100">
                <a:latin typeface="Bookman Old Style"/>
                <a:ea typeface="Bookman Old Style"/>
                <a:cs typeface="Bookman Old Style"/>
                <a:sym typeface="Bookman Old Style"/>
              </a:rPr>
              <a:t>(</a:t>
            </a:r>
            <a:r>
              <a:rPr lang="en" sz="1100" u="sng">
                <a:solidFill>
                  <a:schemeClr val="hlink"/>
                </a:solidFill>
                <a:latin typeface="Bookman Old Style"/>
                <a:ea typeface="Bookman Old Style"/>
                <a:cs typeface="Bookman Old Style"/>
                <a:sym typeface="Bookman Old Style"/>
                <a:hlinkClick r:id="rId3"/>
              </a:rPr>
              <a:t>Pew Research Center</a:t>
            </a:r>
            <a:r>
              <a:rPr lang="en" sz="1100">
                <a:latin typeface="Bookman Old Style"/>
                <a:ea typeface="Bookman Old Style"/>
                <a:cs typeface="Bookman Old Style"/>
                <a:sym typeface="Bookman Old Style"/>
              </a:rPr>
              <a:t>) </a:t>
            </a:r>
            <a:endParaRPr/>
          </a:p>
          <a:p>
            <a:pPr indent="-342900" lvl="0" marL="342900" rtl="0" algn="l">
              <a:lnSpc>
                <a:spcPct val="90000"/>
              </a:lnSpc>
              <a:spcBef>
                <a:spcPts val="560"/>
              </a:spcBef>
              <a:spcAft>
                <a:spcPts val="0"/>
              </a:spcAft>
              <a:buClr>
                <a:srgbClr val="17365D"/>
              </a:buClr>
              <a:buSzPts val="2800"/>
              <a:buChar char="•"/>
            </a:pPr>
            <a:r>
              <a:rPr lang="en">
                <a:latin typeface="Bookman Old Style"/>
                <a:ea typeface="Bookman Old Style"/>
                <a:cs typeface="Bookman Old Style"/>
                <a:sym typeface="Bookman Old Style"/>
              </a:rPr>
              <a:t>2.27 trillion texts are sent every year. </a:t>
            </a:r>
            <a:r>
              <a:rPr lang="en" sz="1100">
                <a:latin typeface="Bookman Old Style"/>
                <a:ea typeface="Bookman Old Style"/>
                <a:cs typeface="Bookman Old Style"/>
                <a:sym typeface="Bookman Old Style"/>
              </a:rPr>
              <a:t>(</a:t>
            </a:r>
            <a:r>
              <a:rPr lang="en" sz="1100" u="sng">
                <a:solidFill>
                  <a:schemeClr val="hlink"/>
                </a:solidFill>
                <a:latin typeface="Bookman Old Style"/>
                <a:ea typeface="Bookman Old Style"/>
                <a:cs typeface="Bookman Old Style"/>
                <a:sym typeface="Bookman Old Style"/>
                <a:hlinkClick r:id="rId4"/>
              </a:rPr>
              <a:t>CTIA</a:t>
            </a:r>
            <a:r>
              <a:rPr lang="en" sz="1100">
                <a:latin typeface="Bookman Old Style"/>
                <a:ea typeface="Bookman Old Style"/>
                <a:cs typeface="Bookman Old Style"/>
                <a:sym typeface="Bookman Old Style"/>
              </a:rPr>
              <a:t>)</a:t>
            </a:r>
            <a:r>
              <a:rPr lang="en" sz="2200">
                <a:latin typeface="Bookman Old Style"/>
                <a:ea typeface="Bookman Old Style"/>
                <a:cs typeface="Bookman Old Style"/>
                <a:sym typeface="Bookman Old Style"/>
              </a:rPr>
              <a:t>  </a:t>
            </a:r>
            <a:endParaRPr/>
          </a:p>
          <a:p>
            <a:pPr indent="-342900" lvl="0" marL="342900" rtl="0" algn="l">
              <a:lnSpc>
                <a:spcPct val="90000"/>
              </a:lnSpc>
              <a:spcBef>
                <a:spcPts val="560"/>
              </a:spcBef>
              <a:spcAft>
                <a:spcPts val="0"/>
              </a:spcAft>
              <a:buClr>
                <a:srgbClr val="17365D"/>
              </a:buClr>
              <a:buSzPts val="2800"/>
              <a:buChar char="•"/>
            </a:pPr>
            <a:r>
              <a:rPr lang="en">
                <a:latin typeface="Bookman Old Style"/>
                <a:ea typeface="Bookman Old Style"/>
                <a:cs typeface="Bookman Old Style"/>
                <a:sym typeface="Bookman Old Style"/>
              </a:rPr>
              <a:t>Americans text twice as much as they call, on average. </a:t>
            </a:r>
            <a:r>
              <a:rPr lang="en" sz="1100">
                <a:latin typeface="Bookman Old Style"/>
                <a:ea typeface="Bookman Old Style"/>
                <a:cs typeface="Bookman Old Style"/>
                <a:sym typeface="Bookman Old Style"/>
              </a:rPr>
              <a:t>(</a:t>
            </a:r>
            <a:r>
              <a:rPr lang="en" sz="1100" u="sng">
                <a:solidFill>
                  <a:schemeClr val="hlink"/>
                </a:solidFill>
                <a:latin typeface="Bookman Old Style"/>
                <a:ea typeface="Bookman Old Style"/>
                <a:cs typeface="Bookman Old Style"/>
                <a:sym typeface="Bookman Old Style"/>
                <a:hlinkClick r:id="rId5"/>
              </a:rPr>
              <a:t>Nielsen</a:t>
            </a:r>
            <a:r>
              <a:rPr lang="en" sz="1100">
                <a:latin typeface="Bookman Old Style"/>
                <a:ea typeface="Bookman Old Style"/>
                <a:cs typeface="Bookman Old Style"/>
                <a:sym typeface="Bookman Old Style"/>
              </a:rPr>
              <a:t>)</a:t>
            </a:r>
            <a:endParaRPr/>
          </a:p>
          <a:p>
            <a:pPr indent="-342900" lvl="0" marL="342900" rtl="0" algn="l">
              <a:lnSpc>
                <a:spcPct val="90000"/>
              </a:lnSpc>
              <a:spcBef>
                <a:spcPts val="560"/>
              </a:spcBef>
              <a:spcAft>
                <a:spcPts val="0"/>
              </a:spcAft>
              <a:buClr>
                <a:srgbClr val="17365D"/>
              </a:buClr>
              <a:buSzPts val="2800"/>
              <a:buChar char="•"/>
            </a:pPr>
            <a:r>
              <a:rPr lang="en">
                <a:latin typeface="Bookman Old Style"/>
                <a:ea typeface="Bookman Old Style"/>
                <a:cs typeface="Bookman Old Style"/>
                <a:sym typeface="Bookman Old Style"/>
              </a:rPr>
              <a:t>Sending and receiving text messages is the most prevalent form of communication for Americans younger than 50</a:t>
            </a:r>
            <a:r>
              <a:rPr lang="en">
                <a:solidFill>
                  <a:schemeClr val="dk1"/>
                </a:solidFill>
                <a:latin typeface="Bookman Old Style"/>
                <a:ea typeface="Bookman Old Style"/>
                <a:cs typeface="Bookman Old Style"/>
                <a:sym typeface="Bookman Old Style"/>
              </a:rPr>
              <a:t>. </a:t>
            </a:r>
            <a:r>
              <a:rPr lang="en" sz="1100" u="sng">
                <a:solidFill>
                  <a:schemeClr val="hlink"/>
                </a:solidFill>
                <a:latin typeface="Bookman Old Style"/>
                <a:ea typeface="Bookman Old Style"/>
                <a:cs typeface="Bookman Old Style"/>
                <a:sym typeface="Bookman Old Style"/>
                <a:hlinkClick r:id="rId6"/>
              </a:rPr>
              <a:t>(Gallup)</a:t>
            </a:r>
            <a:endParaRPr sz="1100">
              <a:latin typeface="Bookman Old Style"/>
              <a:ea typeface="Bookman Old Style"/>
              <a:cs typeface="Bookman Old Style"/>
              <a:sym typeface="Bookman Old Style"/>
            </a:endParaRPr>
          </a:p>
        </p:txBody>
      </p:sp>
      <p:sp>
        <p:nvSpPr>
          <p:cNvPr id="226" name="Google Shape;226;p36"/>
          <p:cNvSpPr txBox="1"/>
          <p:nvPr/>
        </p:nvSpPr>
        <p:spPr>
          <a:xfrm>
            <a:off x="609600" y="3202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F243E"/>
              </a:buClr>
              <a:buSzPts val="4400"/>
              <a:buFont typeface="Bookman Old Style"/>
              <a:buNone/>
            </a:pPr>
            <a:r>
              <a:rPr lang="en" sz="4400">
                <a:solidFill>
                  <a:srgbClr val="0F243E"/>
                </a:solidFill>
                <a:latin typeface="Bookman Old Style"/>
                <a:ea typeface="Bookman Old Style"/>
                <a:cs typeface="Bookman Old Style"/>
                <a:sym typeface="Bookman Old Style"/>
              </a:rPr>
              <a:t>Texting Popularity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37"/>
          <p:cNvSpPr txBox="1"/>
          <p:nvPr>
            <p:ph idx="1" type="body"/>
          </p:nvPr>
        </p:nvSpPr>
        <p:spPr>
          <a:xfrm>
            <a:off x="933450" y="1471613"/>
            <a:ext cx="7372350" cy="24431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17365D"/>
              </a:buClr>
              <a:buSzPts val="2220"/>
              <a:buChar char="•"/>
            </a:pPr>
            <a:r>
              <a:rPr b="1" lang="en" sz="2220">
                <a:latin typeface="Bookman Old Style"/>
                <a:ea typeface="Bookman Old Style"/>
                <a:cs typeface="Bookman Old Style"/>
                <a:sym typeface="Bookman Old Style"/>
              </a:rPr>
              <a:t>Ease</a:t>
            </a:r>
            <a:r>
              <a:rPr lang="en" sz="2220">
                <a:latin typeface="Bookman Old Style"/>
                <a:ea typeface="Bookman Old Style"/>
                <a:cs typeface="Bookman Old Style"/>
                <a:sym typeface="Bookman Old Style"/>
              </a:rPr>
              <a:t> – It’s what clients already do. The clients’ need to have good communication with the lawyer in ways that make sense for them.</a:t>
            </a:r>
            <a:endParaRPr/>
          </a:p>
          <a:p>
            <a:pPr indent="-342900" lvl="0" marL="342900" rtl="0" algn="l">
              <a:spcBef>
                <a:spcPts val="444"/>
              </a:spcBef>
              <a:spcAft>
                <a:spcPts val="0"/>
              </a:spcAft>
              <a:buClr>
                <a:srgbClr val="17365D"/>
              </a:buClr>
              <a:buSzPts val="2220"/>
              <a:buChar char="•"/>
            </a:pPr>
            <a:r>
              <a:rPr b="1" lang="en" sz="2220">
                <a:latin typeface="Bookman Old Style"/>
                <a:ea typeface="Bookman Old Style"/>
                <a:cs typeface="Bookman Old Style"/>
                <a:sym typeface="Bookman Old Style"/>
              </a:rPr>
              <a:t>Efficiency </a:t>
            </a:r>
            <a:r>
              <a:rPr lang="en" sz="2220">
                <a:latin typeface="Bookman Old Style"/>
                <a:ea typeface="Bookman Old Style"/>
                <a:cs typeface="Bookman Old Style"/>
                <a:sym typeface="Bookman Old Style"/>
              </a:rPr>
              <a:t>– It can keep clients up to date in the moment from the office or from court without having to get on the phone. There is certainty of receipt. </a:t>
            </a:r>
            <a:endParaRPr/>
          </a:p>
          <a:p>
            <a:pPr indent="-342900" lvl="0" marL="342900" rtl="0" algn="l">
              <a:spcBef>
                <a:spcPts val="444"/>
              </a:spcBef>
              <a:spcAft>
                <a:spcPts val="0"/>
              </a:spcAft>
              <a:buClr>
                <a:srgbClr val="17365D"/>
              </a:buClr>
              <a:buSzPts val="2220"/>
              <a:buChar char="•"/>
            </a:pPr>
            <a:r>
              <a:rPr b="1" lang="en" sz="2220">
                <a:latin typeface="Bookman Old Style"/>
                <a:ea typeface="Bookman Old Style"/>
                <a:cs typeface="Bookman Old Style"/>
                <a:sym typeface="Bookman Old Style"/>
              </a:rPr>
              <a:t>Effective – </a:t>
            </a:r>
            <a:r>
              <a:rPr lang="en" sz="2220">
                <a:latin typeface="Bookman Old Style"/>
                <a:ea typeface="Bookman Old Style"/>
                <a:cs typeface="Bookman Old Style"/>
                <a:sym typeface="Bookman Old Style"/>
              </a:rPr>
              <a:t>It creates an instantaneous record / reference, running dialogue. </a:t>
            </a:r>
            <a:endParaRPr b="1" sz="2220">
              <a:latin typeface="Bookman Old Style"/>
              <a:ea typeface="Bookman Old Style"/>
              <a:cs typeface="Bookman Old Style"/>
              <a:sym typeface="Bookman Old Style"/>
            </a:endParaRPr>
          </a:p>
        </p:txBody>
      </p:sp>
      <p:sp>
        <p:nvSpPr>
          <p:cNvPr id="233" name="Google Shape;233;p37"/>
          <p:cNvSpPr txBox="1"/>
          <p:nvPr/>
        </p:nvSpPr>
        <p:spPr>
          <a:xfrm>
            <a:off x="609600" y="3202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F243E"/>
              </a:buClr>
              <a:buSzPts val="4400"/>
              <a:buFont typeface="Bookman Old Style"/>
              <a:buNone/>
            </a:pPr>
            <a:r>
              <a:rPr lang="en" sz="4400">
                <a:solidFill>
                  <a:srgbClr val="0F243E"/>
                </a:solidFill>
                <a:latin typeface="Bookman Old Style"/>
                <a:ea typeface="Bookman Old Style"/>
                <a:cs typeface="Bookman Old Style"/>
                <a:sym typeface="Bookman Old Style"/>
              </a:rPr>
              <a:t>Why Lawyers Turn to Texting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8"/>
          <p:cNvSpPr txBox="1"/>
          <p:nvPr>
            <p:ph idx="1" type="body"/>
          </p:nvPr>
        </p:nvSpPr>
        <p:spPr>
          <a:xfrm>
            <a:off x="933450" y="1471613"/>
            <a:ext cx="7372350" cy="2443163"/>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rgbClr val="17365D"/>
              </a:buClr>
              <a:buSzPts val="2170"/>
              <a:buChar char="•"/>
            </a:pPr>
            <a:r>
              <a:rPr lang="en" sz="2170">
                <a:latin typeface="Bookman Old Style"/>
                <a:ea typeface="Bookman Old Style"/>
                <a:cs typeface="Bookman Old Style"/>
                <a:sym typeface="Bookman Old Style"/>
              </a:rPr>
              <a:t>Ethical Obligations</a:t>
            </a:r>
            <a:endParaRPr/>
          </a:p>
          <a:p>
            <a:pPr indent="0" lvl="0" marL="0" rtl="0" algn="l">
              <a:lnSpc>
                <a:spcPct val="80000"/>
              </a:lnSpc>
              <a:spcBef>
                <a:spcPts val="434"/>
              </a:spcBef>
              <a:spcAft>
                <a:spcPts val="0"/>
              </a:spcAft>
              <a:buClr>
                <a:srgbClr val="17365D"/>
              </a:buClr>
              <a:buSzPts val="2170"/>
              <a:buNone/>
            </a:pPr>
            <a:r>
              <a:t/>
            </a:r>
            <a:endParaRPr sz="2170">
              <a:latin typeface="Bookman Old Style"/>
              <a:ea typeface="Bookman Old Style"/>
              <a:cs typeface="Bookman Old Style"/>
              <a:sym typeface="Bookman Old Style"/>
            </a:endParaRPr>
          </a:p>
          <a:p>
            <a:pPr indent="-342900" lvl="0" marL="342900" rtl="0" algn="l">
              <a:lnSpc>
                <a:spcPct val="80000"/>
              </a:lnSpc>
              <a:spcBef>
                <a:spcPts val="434"/>
              </a:spcBef>
              <a:spcAft>
                <a:spcPts val="0"/>
              </a:spcAft>
              <a:buClr>
                <a:srgbClr val="17365D"/>
              </a:buClr>
              <a:buSzPts val="2170"/>
              <a:buChar char="•"/>
            </a:pPr>
            <a:r>
              <a:rPr lang="en" sz="2170">
                <a:latin typeface="Bookman Old Style"/>
                <a:ea typeface="Bookman Old Style"/>
                <a:cs typeface="Bookman Old Style"/>
                <a:sym typeface="Bookman Old Style"/>
              </a:rPr>
              <a:t>Confidentiality Concerns </a:t>
            </a:r>
            <a:endParaRPr/>
          </a:p>
          <a:p>
            <a:pPr indent="-205105" lvl="0" marL="342900" rtl="0" algn="l">
              <a:lnSpc>
                <a:spcPct val="80000"/>
              </a:lnSpc>
              <a:spcBef>
                <a:spcPts val="434"/>
              </a:spcBef>
              <a:spcAft>
                <a:spcPts val="0"/>
              </a:spcAft>
              <a:buClr>
                <a:srgbClr val="17365D"/>
              </a:buClr>
              <a:buSzPts val="2170"/>
              <a:buNone/>
            </a:pPr>
            <a:r>
              <a:t/>
            </a:r>
            <a:endParaRPr sz="2170">
              <a:latin typeface="Bookman Old Style"/>
              <a:ea typeface="Bookman Old Style"/>
              <a:cs typeface="Bookman Old Style"/>
              <a:sym typeface="Bookman Old Style"/>
            </a:endParaRPr>
          </a:p>
          <a:p>
            <a:pPr indent="-342900" lvl="0" marL="342900" rtl="0" algn="l">
              <a:lnSpc>
                <a:spcPct val="80000"/>
              </a:lnSpc>
              <a:spcBef>
                <a:spcPts val="434"/>
              </a:spcBef>
              <a:spcAft>
                <a:spcPts val="0"/>
              </a:spcAft>
              <a:buClr>
                <a:srgbClr val="17365D"/>
              </a:buClr>
              <a:buSzPts val="2170"/>
              <a:buChar char="•"/>
            </a:pPr>
            <a:r>
              <a:rPr lang="en" sz="2170">
                <a:latin typeface="Bookman Old Style"/>
                <a:ea typeface="Bookman Old Style"/>
                <a:cs typeface="Bookman Old Style"/>
                <a:sym typeface="Bookman Old Style"/>
              </a:rPr>
              <a:t>Over Accessibility </a:t>
            </a:r>
            <a:endParaRPr/>
          </a:p>
          <a:p>
            <a:pPr indent="-205105" lvl="0" marL="342900" rtl="0" algn="l">
              <a:lnSpc>
                <a:spcPct val="80000"/>
              </a:lnSpc>
              <a:spcBef>
                <a:spcPts val="434"/>
              </a:spcBef>
              <a:spcAft>
                <a:spcPts val="0"/>
              </a:spcAft>
              <a:buClr>
                <a:srgbClr val="17365D"/>
              </a:buClr>
              <a:buSzPts val="2170"/>
              <a:buNone/>
            </a:pPr>
            <a:r>
              <a:t/>
            </a:r>
            <a:endParaRPr sz="2170">
              <a:latin typeface="Bookman Old Style"/>
              <a:ea typeface="Bookman Old Style"/>
              <a:cs typeface="Bookman Old Style"/>
              <a:sym typeface="Bookman Old Style"/>
            </a:endParaRPr>
          </a:p>
          <a:p>
            <a:pPr indent="-342900" lvl="0" marL="342900" rtl="0" algn="l">
              <a:lnSpc>
                <a:spcPct val="80000"/>
              </a:lnSpc>
              <a:spcBef>
                <a:spcPts val="434"/>
              </a:spcBef>
              <a:spcAft>
                <a:spcPts val="0"/>
              </a:spcAft>
              <a:buClr>
                <a:srgbClr val="17365D"/>
              </a:buClr>
              <a:buSzPts val="2170"/>
              <a:buChar char="•"/>
            </a:pPr>
            <a:r>
              <a:rPr lang="en" sz="2170">
                <a:latin typeface="Bookman Old Style"/>
                <a:ea typeface="Bookman Old Style"/>
                <a:cs typeface="Bookman Old Style"/>
                <a:sym typeface="Bookman Old Style"/>
              </a:rPr>
              <a:t>Record Preservation  </a:t>
            </a:r>
            <a:endParaRPr/>
          </a:p>
          <a:p>
            <a:pPr indent="-205105" lvl="0" marL="342900" rtl="0" algn="l">
              <a:lnSpc>
                <a:spcPct val="80000"/>
              </a:lnSpc>
              <a:spcBef>
                <a:spcPts val="434"/>
              </a:spcBef>
              <a:spcAft>
                <a:spcPts val="0"/>
              </a:spcAft>
              <a:buClr>
                <a:srgbClr val="17365D"/>
              </a:buClr>
              <a:buSzPts val="2170"/>
              <a:buNone/>
            </a:pPr>
            <a:r>
              <a:t/>
            </a:r>
            <a:endParaRPr sz="2170">
              <a:latin typeface="Bookman Old Style"/>
              <a:ea typeface="Bookman Old Style"/>
              <a:cs typeface="Bookman Old Style"/>
              <a:sym typeface="Bookman Old Style"/>
            </a:endParaRPr>
          </a:p>
          <a:p>
            <a:pPr indent="-342900" lvl="0" marL="342900" rtl="0" algn="l">
              <a:lnSpc>
                <a:spcPct val="80000"/>
              </a:lnSpc>
              <a:spcBef>
                <a:spcPts val="434"/>
              </a:spcBef>
              <a:spcAft>
                <a:spcPts val="0"/>
              </a:spcAft>
              <a:buClr>
                <a:srgbClr val="17365D"/>
              </a:buClr>
              <a:buSzPts val="2170"/>
              <a:buChar char="•"/>
            </a:pPr>
            <a:r>
              <a:rPr lang="en" sz="2170">
                <a:latin typeface="Bookman Old Style"/>
                <a:ea typeface="Bookman Old Style"/>
                <a:cs typeface="Bookman Old Style"/>
                <a:sym typeface="Bookman Old Style"/>
              </a:rPr>
              <a:t>Simplistic </a:t>
            </a:r>
            <a:endParaRPr/>
          </a:p>
          <a:p>
            <a:pPr indent="-205105" lvl="0" marL="342900" rtl="0" algn="l">
              <a:lnSpc>
                <a:spcPct val="80000"/>
              </a:lnSpc>
              <a:spcBef>
                <a:spcPts val="434"/>
              </a:spcBef>
              <a:spcAft>
                <a:spcPts val="0"/>
              </a:spcAft>
              <a:buClr>
                <a:srgbClr val="17365D"/>
              </a:buClr>
              <a:buSzPts val="2170"/>
              <a:buNone/>
            </a:pPr>
            <a:r>
              <a:t/>
            </a:r>
            <a:endParaRPr sz="2170">
              <a:latin typeface="Bookman Old Style"/>
              <a:ea typeface="Bookman Old Style"/>
              <a:cs typeface="Bookman Old Style"/>
              <a:sym typeface="Bookman Old Style"/>
            </a:endParaRPr>
          </a:p>
          <a:p>
            <a:pPr indent="-205105" lvl="0" marL="342900" rtl="0" algn="l">
              <a:lnSpc>
                <a:spcPct val="80000"/>
              </a:lnSpc>
              <a:spcBef>
                <a:spcPts val="434"/>
              </a:spcBef>
              <a:spcAft>
                <a:spcPts val="0"/>
              </a:spcAft>
              <a:buClr>
                <a:srgbClr val="17365D"/>
              </a:buClr>
              <a:buSzPts val="2170"/>
              <a:buNone/>
            </a:pPr>
            <a:r>
              <a:t/>
            </a:r>
            <a:endParaRPr sz="2170">
              <a:latin typeface="Bookman Old Style"/>
              <a:ea typeface="Bookman Old Style"/>
              <a:cs typeface="Bookman Old Style"/>
              <a:sym typeface="Bookman Old Style"/>
            </a:endParaRPr>
          </a:p>
        </p:txBody>
      </p:sp>
      <p:sp>
        <p:nvSpPr>
          <p:cNvPr id="240" name="Google Shape;240;p38"/>
          <p:cNvSpPr txBox="1"/>
          <p:nvPr/>
        </p:nvSpPr>
        <p:spPr>
          <a:xfrm>
            <a:off x="609600" y="3202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0F243E"/>
              </a:buClr>
              <a:buSzPts val="4070"/>
              <a:buFont typeface="Bookman Old Style"/>
              <a:buNone/>
            </a:pPr>
            <a:r>
              <a:rPr lang="en" sz="4070">
                <a:solidFill>
                  <a:srgbClr val="0F243E"/>
                </a:solidFill>
                <a:latin typeface="Bookman Old Style"/>
                <a:ea typeface="Bookman Old Style"/>
                <a:cs typeface="Bookman Old Style"/>
                <a:sym typeface="Bookman Old Style"/>
              </a:rPr>
              <a:t>Lawyers’ Concerns about Texting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39"/>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Bookman Old Style"/>
              <a:buNone/>
            </a:pPr>
            <a:r>
              <a:rPr lang="en">
                <a:latin typeface="Bookman Old Style"/>
                <a:ea typeface="Bookman Old Style"/>
                <a:cs typeface="Bookman Old Style"/>
                <a:sym typeface="Bookman Old Style"/>
              </a:rPr>
              <a:t>Duty of Competence </a:t>
            </a:r>
            <a:endParaRPr/>
          </a:p>
        </p:txBody>
      </p:sp>
      <p:sp>
        <p:nvSpPr>
          <p:cNvPr id="247" name="Google Shape;247;p39"/>
          <p:cNvSpPr txBox="1"/>
          <p:nvPr>
            <p:ph idx="1" type="body"/>
          </p:nvPr>
        </p:nvSpPr>
        <p:spPr>
          <a:xfrm>
            <a:off x="457200" y="1200151"/>
            <a:ext cx="8229600" cy="32575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17365D"/>
              </a:buClr>
              <a:buSzPts val="2800"/>
              <a:buChar char="•"/>
            </a:pPr>
            <a:r>
              <a:rPr lang="en">
                <a:latin typeface="Bookman Old Style"/>
                <a:ea typeface="Bookman Old Style"/>
                <a:cs typeface="Bookman Old Style"/>
                <a:sym typeface="Bookman Old Style"/>
              </a:rPr>
              <a:t>A lawyer shall provide competent representation to a client. Competent representation requires the legal knowledge, skill, thoroughness, and preparation reasonably necessary for the representation.</a:t>
            </a:r>
            <a:endParaRPr/>
          </a:p>
          <a:p>
            <a:pPr indent="-165100" lvl="0" marL="342900" rtl="0" algn="l">
              <a:spcBef>
                <a:spcPts val="560"/>
              </a:spcBef>
              <a:spcAft>
                <a:spcPts val="0"/>
              </a:spcAft>
              <a:buClr>
                <a:srgbClr val="17365D"/>
              </a:buClr>
              <a:buSzPts val="2800"/>
              <a:buNone/>
            </a:pPr>
            <a:r>
              <a:t/>
            </a:r>
            <a:endParaRPr u="sng">
              <a:solidFill>
                <a:schemeClr val="hlink"/>
              </a:solidFill>
              <a:hlinkClick r:id="rId3"/>
            </a:endParaRPr>
          </a:p>
          <a:p>
            <a:pPr indent="-342900" lvl="0" marL="342900" rtl="0" algn="l">
              <a:spcBef>
                <a:spcPts val="220"/>
              </a:spcBef>
              <a:spcAft>
                <a:spcPts val="0"/>
              </a:spcAft>
              <a:buClr>
                <a:srgbClr val="17365D"/>
              </a:buClr>
              <a:buSzPts val="1100"/>
              <a:buChar char="•"/>
            </a:pPr>
            <a:r>
              <a:rPr lang="en" sz="1100" u="sng">
                <a:solidFill>
                  <a:schemeClr val="hlink"/>
                </a:solidFill>
                <a:latin typeface="Bookman Old Style"/>
                <a:ea typeface="Bookman Old Style"/>
                <a:cs typeface="Bookman Old Style"/>
                <a:sym typeface="Bookman Old Style"/>
                <a:hlinkClick r:id="rId4"/>
              </a:rPr>
              <a:t>Florida Ethics Rule 4-1.1</a:t>
            </a:r>
            <a:endParaRPr sz="1100">
              <a:latin typeface="Bookman Old Style"/>
              <a:ea typeface="Bookman Old Style"/>
              <a:cs typeface="Bookman Old Style"/>
              <a:sym typeface="Bookman Old Style"/>
            </a:endParaRPr>
          </a:p>
          <a:p>
            <a:pPr indent="-342900" lvl="0" marL="342900" rtl="0" algn="l">
              <a:spcBef>
                <a:spcPts val="220"/>
              </a:spcBef>
              <a:spcAft>
                <a:spcPts val="0"/>
              </a:spcAft>
              <a:buClr>
                <a:srgbClr val="17365D"/>
              </a:buClr>
              <a:buSzPts val="1100"/>
              <a:buChar char="•"/>
            </a:pPr>
            <a:r>
              <a:rPr lang="en" sz="1100">
                <a:latin typeface="Bookman Old Style"/>
                <a:ea typeface="Bookman Old Style"/>
                <a:cs typeface="Bookman Old Style"/>
                <a:sym typeface="Bookman Old Style"/>
              </a:rPr>
              <a:t>Model Rule 1.1</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40"/>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Bookman Old Style"/>
              <a:buNone/>
            </a:pPr>
            <a:r>
              <a:rPr lang="en">
                <a:solidFill>
                  <a:srgbClr val="0F243E"/>
                </a:solidFill>
                <a:latin typeface="Bookman Old Style"/>
                <a:ea typeface="Bookman Old Style"/>
                <a:cs typeface="Bookman Old Style"/>
                <a:sym typeface="Bookman Old Style"/>
              </a:rPr>
              <a:t>Rules of Confidentiality</a:t>
            </a:r>
            <a:endParaRPr/>
          </a:p>
        </p:txBody>
      </p:sp>
      <p:sp>
        <p:nvSpPr>
          <p:cNvPr id="254" name="Google Shape;254;p40"/>
          <p:cNvSpPr txBox="1"/>
          <p:nvPr>
            <p:ph idx="1" type="body"/>
          </p:nvPr>
        </p:nvSpPr>
        <p:spPr>
          <a:xfrm>
            <a:off x="457200" y="1200151"/>
            <a:ext cx="8229600" cy="325755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366092"/>
              </a:buClr>
              <a:buSzPts val="2590"/>
              <a:buChar char="•"/>
            </a:pPr>
            <a:r>
              <a:rPr lang="en" sz="2590">
                <a:solidFill>
                  <a:srgbClr val="366092"/>
                </a:solidFill>
                <a:latin typeface="Bookman Old Style"/>
                <a:ea typeface="Bookman Old Style"/>
                <a:cs typeface="Bookman Old Style"/>
                <a:sym typeface="Bookman Old Style"/>
              </a:rPr>
              <a:t>(c)  A lawyer shall make reasonable efforts to prevent the inadvertent or unauthorized disclosure of, or unauthorized access to, information relating to the representation of a client </a:t>
            </a:r>
            <a:r>
              <a:rPr lang="en" sz="2590" u="sng">
                <a:solidFill>
                  <a:schemeClr val="hlink"/>
                </a:solidFill>
                <a:latin typeface="Bookman Old Style"/>
                <a:ea typeface="Bookman Old Style"/>
                <a:cs typeface="Bookman Old Style"/>
                <a:sym typeface="Bookman Old Style"/>
                <a:hlinkClick r:id="rId3"/>
              </a:rPr>
              <a:t>Rule 1.6 Confidentiality of Information </a:t>
            </a:r>
            <a:endParaRPr sz="2590">
              <a:solidFill>
                <a:srgbClr val="366092"/>
              </a:solidFill>
              <a:latin typeface="Bookman Old Style"/>
              <a:ea typeface="Bookman Old Style"/>
              <a:cs typeface="Bookman Old Style"/>
              <a:sym typeface="Bookman Old Style"/>
            </a:endParaRPr>
          </a:p>
          <a:p>
            <a:pPr indent="-342900" lvl="0" marL="342900" rtl="0" algn="l">
              <a:lnSpc>
                <a:spcPct val="90000"/>
              </a:lnSpc>
              <a:spcBef>
                <a:spcPts val="518"/>
              </a:spcBef>
              <a:spcAft>
                <a:spcPts val="0"/>
              </a:spcAft>
              <a:buClr>
                <a:srgbClr val="366092"/>
              </a:buClr>
              <a:buSzPts val="2590"/>
              <a:buChar char="•"/>
            </a:pPr>
            <a:r>
              <a:rPr lang="en" sz="2590">
                <a:solidFill>
                  <a:srgbClr val="366092"/>
                </a:solidFill>
                <a:latin typeface="Bookman Old Style"/>
                <a:ea typeface="Bookman Old Style"/>
                <a:cs typeface="Bookman Old Style"/>
                <a:sym typeface="Bookman Old Style"/>
              </a:rPr>
              <a:t>Florida’s Rule 4-1.6(a) Consent Required to Reveal Information. A lawyer shall not reveal information relating to representation of a client except as stated in subdivisions (b), (c), and (d), unless the client gives informed consent</a:t>
            </a:r>
            <a:endParaRPr/>
          </a:p>
          <a:p>
            <a:pPr indent="-278320" lvl="0" marL="342900" rtl="0" algn="l">
              <a:lnSpc>
                <a:spcPct val="90000"/>
              </a:lnSpc>
              <a:spcBef>
                <a:spcPts val="203"/>
              </a:spcBef>
              <a:spcAft>
                <a:spcPts val="0"/>
              </a:spcAft>
              <a:buClr>
                <a:srgbClr val="17365D"/>
              </a:buClr>
              <a:buSzPts val="1017"/>
              <a:buNone/>
            </a:pPr>
            <a:r>
              <a:t/>
            </a:r>
            <a:endParaRPr sz="1017">
              <a:solidFill>
                <a:srgbClr val="0F243E"/>
              </a:solidFill>
              <a:latin typeface="Bookman Old Style"/>
              <a:ea typeface="Bookman Old Style"/>
              <a:cs typeface="Bookman Old Style"/>
              <a:sym typeface="Bookman Old Styl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41"/>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Bookman Old Style"/>
              <a:buNone/>
            </a:pPr>
            <a:r>
              <a:rPr lang="en">
                <a:latin typeface="Bookman Old Style"/>
                <a:ea typeface="Bookman Old Style"/>
                <a:cs typeface="Bookman Old Style"/>
                <a:sym typeface="Bookman Old Style"/>
              </a:rPr>
              <a:t>Duty of Competence Again </a:t>
            </a:r>
            <a:endParaRPr/>
          </a:p>
        </p:txBody>
      </p:sp>
      <p:sp>
        <p:nvSpPr>
          <p:cNvPr id="261" name="Google Shape;261;p41"/>
          <p:cNvSpPr txBox="1"/>
          <p:nvPr>
            <p:ph idx="1" type="body"/>
          </p:nvPr>
        </p:nvSpPr>
        <p:spPr>
          <a:xfrm>
            <a:off x="457200" y="1200151"/>
            <a:ext cx="8229600" cy="32575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17365D"/>
              </a:buClr>
              <a:buSzPts val="2800"/>
              <a:buChar char="•"/>
            </a:pPr>
            <a:r>
              <a:rPr lang="en">
                <a:latin typeface="Bookman Old Style"/>
                <a:ea typeface="Bookman Old Style"/>
                <a:cs typeface="Bookman Old Style"/>
                <a:sym typeface="Bookman Old Style"/>
              </a:rPr>
              <a:t>A lawyer shall provide competent representation to a client. Competent representation requires the legal knowledge, skill, thoroughness, and preparation reasonably necessary for the representation.</a:t>
            </a:r>
            <a:endParaRPr/>
          </a:p>
          <a:p>
            <a:pPr indent="-165100" lvl="0" marL="342900" rtl="0" algn="l">
              <a:spcBef>
                <a:spcPts val="560"/>
              </a:spcBef>
              <a:spcAft>
                <a:spcPts val="0"/>
              </a:spcAft>
              <a:buClr>
                <a:srgbClr val="17365D"/>
              </a:buClr>
              <a:buSzPts val="2800"/>
              <a:buNone/>
            </a:pPr>
            <a:r>
              <a:t/>
            </a:r>
            <a:endParaRPr u="sng">
              <a:solidFill>
                <a:schemeClr val="hlink"/>
              </a:solidFill>
              <a:hlinkClick r:id="rId3"/>
            </a:endParaRPr>
          </a:p>
          <a:p>
            <a:pPr indent="-342900" lvl="0" marL="342900" rtl="0" algn="l">
              <a:spcBef>
                <a:spcPts val="220"/>
              </a:spcBef>
              <a:spcAft>
                <a:spcPts val="0"/>
              </a:spcAft>
              <a:buClr>
                <a:srgbClr val="17365D"/>
              </a:buClr>
              <a:buSzPts val="1100"/>
              <a:buChar char="•"/>
            </a:pPr>
            <a:r>
              <a:rPr lang="en" sz="1100" u="sng">
                <a:solidFill>
                  <a:schemeClr val="hlink"/>
                </a:solidFill>
                <a:latin typeface="Bookman Old Style"/>
                <a:ea typeface="Bookman Old Style"/>
                <a:cs typeface="Bookman Old Style"/>
                <a:sym typeface="Bookman Old Style"/>
                <a:hlinkClick r:id="rId4"/>
              </a:rPr>
              <a:t>Florida Ethics Rule 4-1.1</a:t>
            </a:r>
            <a:endParaRPr sz="1100">
              <a:latin typeface="Bookman Old Style"/>
              <a:ea typeface="Bookman Old Style"/>
              <a:cs typeface="Bookman Old Style"/>
              <a:sym typeface="Bookman Old Styl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42"/>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959"/>
              <a:buFont typeface="Bookman Old Style"/>
              <a:buNone/>
            </a:pPr>
            <a:r>
              <a:rPr lang="en" sz="3959">
                <a:solidFill>
                  <a:srgbClr val="0F243E"/>
                </a:solidFill>
                <a:latin typeface="Bookman Old Style"/>
                <a:ea typeface="Bookman Old Style"/>
                <a:cs typeface="Bookman Old Style"/>
                <a:sym typeface="Bookman Old Style"/>
              </a:rPr>
              <a:t>Rules of Confidentiality Again</a:t>
            </a:r>
            <a:endParaRPr/>
          </a:p>
        </p:txBody>
      </p:sp>
      <p:sp>
        <p:nvSpPr>
          <p:cNvPr id="268" name="Google Shape;268;p42"/>
          <p:cNvSpPr txBox="1"/>
          <p:nvPr>
            <p:ph idx="1" type="body"/>
          </p:nvPr>
        </p:nvSpPr>
        <p:spPr>
          <a:xfrm>
            <a:off x="457200" y="1200151"/>
            <a:ext cx="8229600" cy="325755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366092"/>
              </a:buClr>
              <a:buSzPts val="2590"/>
              <a:buChar char="•"/>
            </a:pPr>
            <a:r>
              <a:rPr lang="en" sz="2590">
                <a:solidFill>
                  <a:srgbClr val="366092"/>
                </a:solidFill>
                <a:latin typeface="Bookman Old Style"/>
                <a:ea typeface="Bookman Old Style"/>
                <a:cs typeface="Bookman Old Style"/>
                <a:sym typeface="Bookman Old Style"/>
              </a:rPr>
              <a:t>(c)  A lawyer shall make reasonable efforts to prevent the inadvertent or unauthorized disclosure of, or unauthorized access to, information relating to the representation of a client </a:t>
            </a:r>
            <a:r>
              <a:rPr lang="en" sz="2590" u="sng">
                <a:solidFill>
                  <a:schemeClr val="hlink"/>
                </a:solidFill>
                <a:latin typeface="Bookman Old Style"/>
                <a:ea typeface="Bookman Old Style"/>
                <a:cs typeface="Bookman Old Style"/>
                <a:sym typeface="Bookman Old Style"/>
                <a:hlinkClick r:id="rId3"/>
              </a:rPr>
              <a:t>Rule 1.6 Confidentiality of Information </a:t>
            </a:r>
            <a:endParaRPr sz="2590">
              <a:solidFill>
                <a:srgbClr val="366092"/>
              </a:solidFill>
              <a:latin typeface="Bookman Old Style"/>
              <a:ea typeface="Bookman Old Style"/>
              <a:cs typeface="Bookman Old Style"/>
              <a:sym typeface="Bookman Old Style"/>
            </a:endParaRPr>
          </a:p>
          <a:p>
            <a:pPr indent="-342900" lvl="0" marL="342900" rtl="0" algn="l">
              <a:lnSpc>
                <a:spcPct val="90000"/>
              </a:lnSpc>
              <a:spcBef>
                <a:spcPts val="518"/>
              </a:spcBef>
              <a:spcAft>
                <a:spcPts val="0"/>
              </a:spcAft>
              <a:buClr>
                <a:srgbClr val="366092"/>
              </a:buClr>
              <a:buSzPts val="2590"/>
              <a:buChar char="•"/>
            </a:pPr>
            <a:r>
              <a:rPr lang="en" sz="2590">
                <a:solidFill>
                  <a:srgbClr val="366092"/>
                </a:solidFill>
                <a:latin typeface="Bookman Old Style"/>
                <a:ea typeface="Bookman Old Style"/>
                <a:cs typeface="Bookman Old Style"/>
                <a:sym typeface="Bookman Old Style"/>
              </a:rPr>
              <a:t>Florida’s Rule 4-1.6(a) Consent Required to Reveal Information. A lawyer shall not reveal information relating to representation of a client except as stated in subdivisions (b), (c), and (d), unless the client gives informed consent</a:t>
            </a:r>
            <a:endParaRPr/>
          </a:p>
          <a:p>
            <a:pPr indent="-278320" lvl="0" marL="342900" rtl="0" algn="l">
              <a:lnSpc>
                <a:spcPct val="90000"/>
              </a:lnSpc>
              <a:spcBef>
                <a:spcPts val="203"/>
              </a:spcBef>
              <a:spcAft>
                <a:spcPts val="0"/>
              </a:spcAft>
              <a:buClr>
                <a:srgbClr val="17365D"/>
              </a:buClr>
              <a:buSzPts val="1017"/>
              <a:buNone/>
            </a:pPr>
            <a:r>
              <a:t/>
            </a:r>
            <a:endParaRPr sz="1017">
              <a:solidFill>
                <a:srgbClr val="0F243E"/>
              </a:solidFill>
              <a:latin typeface="Bookman Old Style"/>
              <a:ea typeface="Bookman Old Style"/>
              <a:cs typeface="Bookman Old Style"/>
              <a:sym typeface="Bookman Old Styl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43"/>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Bookman Old Style"/>
              <a:buNone/>
            </a:pPr>
            <a:r>
              <a:rPr lang="en" sz="3959">
                <a:latin typeface="Bookman Old Style"/>
                <a:ea typeface="Bookman Old Style"/>
                <a:cs typeface="Bookman Old Style"/>
                <a:sym typeface="Bookman Old Style"/>
              </a:rPr>
              <a:t>Considerations in Protecting Your Client’s Communications</a:t>
            </a:r>
            <a:endParaRPr/>
          </a:p>
        </p:txBody>
      </p:sp>
      <p:sp>
        <p:nvSpPr>
          <p:cNvPr id="275" name="Google Shape;275;p43"/>
          <p:cNvSpPr txBox="1"/>
          <p:nvPr>
            <p:ph idx="1" type="body"/>
          </p:nvPr>
        </p:nvSpPr>
        <p:spPr>
          <a:xfrm>
            <a:off x="457200" y="1200151"/>
            <a:ext cx="8229600" cy="32575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17365D"/>
              </a:buClr>
              <a:buSzPts val="2800"/>
              <a:buChar char="•"/>
            </a:pPr>
            <a:r>
              <a:rPr lang="en">
                <a:latin typeface="Bookman Old Style"/>
                <a:ea typeface="Bookman Old Style"/>
                <a:cs typeface="Bookman Old Style"/>
                <a:sym typeface="Bookman Old Style"/>
              </a:rPr>
              <a:t>Understand the Nature of the Threat </a:t>
            </a:r>
            <a:endParaRPr/>
          </a:p>
          <a:p>
            <a:pPr indent="-342900" lvl="0" marL="342900" rtl="0" algn="l">
              <a:spcBef>
                <a:spcPts val="560"/>
              </a:spcBef>
              <a:spcAft>
                <a:spcPts val="0"/>
              </a:spcAft>
              <a:buClr>
                <a:srgbClr val="17365D"/>
              </a:buClr>
              <a:buSzPts val="2800"/>
              <a:buChar char="•"/>
            </a:pPr>
            <a:r>
              <a:rPr lang="en">
                <a:latin typeface="Bookman Old Style"/>
                <a:ea typeface="Bookman Old Style"/>
                <a:cs typeface="Bookman Old Style"/>
                <a:sym typeface="Bookman Old Style"/>
              </a:rPr>
              <a:t>Understand How Client Confidential Information is Stored and Transmitted</a:t>
            </a:r>
            <a:endParaRPr/>
          </a:p>
          <a:p>
            <a:pPr indent="-342900" lvl="0" marL="342900" rtl="0" algn="l">
              <a:spcBef>
                <a:spcPts val="560"/>
              </a:spcBef>
              <a:spcAft>
                <a:spcPts val="0"/>
              </a:spcAft>
              <a:buClr>
                <a:srgbClr val="17365D"/>
              </a:buClr>
              <a:buSzPts val="2800"/>
              <a:buChar char="•"/>
            </a:pPr>
            <a:r>
              <a:rPr lang="en">
                <a:latin typeface="Bookman Old Style"/>
                <a:ea typeface="Bookman Old Style"/>
                <a:cs typeface="Bookman Old Style"/>
                <a:sym typeface="Bookman Old Style"/>
              </a:rPr>
              <a:t>Understand and Use Reasonable Electronic Security Measures (Important)</a:t>
            </a:r>
            <a:endParaRPr/>
          </a:p>
          <a:p>
            <a:pPr indent="-342900" lvl="0" marL="342900" rtl="0" algn="l">
              <a:spcBef>
                <a:spcPts val="560"/>
              </a:spcBef>
              <a:spcAft>
                <a:spcPts val="0"/>
              </a:spcAft>
              <a:buClr>
                <a:srgbClr val="17365D"/>
              </a:buClr>
              <a:buSzPts val="2800"/>
              <a:buChar char="•"/>
            </a:pPr>
            <a:r>
              <a:rPr lang="en">
                <a:latin typeface="Bookman Old Style"/>
                <a:ea typeface="Bookman Old Style"/>
                <a:cs typeface="Bookman Old Style"/>
                <a:sym typeface="Bookman Old Style"/>
              </a:rPr>
              <a:t>Determine How Electronic Communication about Client Matters Should be Protected</a:t>
            </a:r>
            <a:endParaRPr/>
          </a:p>
          <a:p>
            <a:pPr indent="-342900" lvl="0" marL="342900" rtl="0" algn="l">
              <a:spcBef>
                <a:spcPts val="560"/>
              </a:spcBef>
              <a:spcAft>
                <a:spcPts val="0"/>
              </a:spcAft>
              <a:buClr>
                <a:srgbClr val="17365D"/>
              </a:buClr>
              <a:buSzPts val="2800"/>
              <a:buChar char="•"/>
            </a:pPr>
            <a:r>
              <a:rPr lang="en">
                <a:latin typeface="Bookman Old Style"/>
                <a:ea typeface="Bookman Old Style"/>
                <a:cs typeface="Bookman Old Style"/>
                <a:sym typeface="Bookman Old Style"/>
              </a:rPr>
              <a:t>Label Client Information </a:t>
            </a:r>
            <a:r>
              <a:rPr lang="en" sz="1100" u="sng">
                <a:solidFill>
                  <a:schemeClr val="hlink"/>
                </a:solidFill>
                <a:latin typeface="Bookman Old Style"/>
                <a:ea typeface="Bookman Old Style"/>
                <a:cs typeface="Bookman Old Style"/>
                <a:sym typeface="Bookman Old Style"/>
                <a:hlinkClick r:id="rId3"/>
              </a:rPr>
              <a:t>Model Rule 4.4(b)</a:t>
            </a:r>
            <a:endParaRPr sz="1100">
              <a:latin typeface="Bookman Old Style"/>
              <a:ea typeface="Bookman Old Style"/>
              <a:cs typeface="Bookman Old Style"/>
              <a:sym typeface="Bookman Old Style"/>
            </a:endParaRPr>
          </a:p>
          <a:p>
            <a:pPr indent="-342900" lvl="0" marL="342900" rtl="0" algn="l">
              <a:spcBef>
                <a:spcPts val="220"/>
              </a:spcBef>
              <a:spcAft>
                <a:spcPts val="0"/>
              </a:spcAft>
              <a:buClr>
                <a:srgbClr val="17365D"/>
              </a:buClr>
              <a:buSzPts val="1100"/>
              <a:buChar char="•"/>
            </a:pPr>
            <a:r>
              <a:rPr lang="en" sz="1100" u="sng">
                <a:solidFill>
                  <a:schemeClr val="hlink"/>
                </a:solidFill>
                <a:latin typeface="Bookman Old Style"/>
                <a:ea typeface="Bookman Old Style"/>
                <a:cs typeface="Bookman Old Style"/>
                <a:sym typeface="Bookman Old Style"/>
                <a:hlinkClick r:id="rId4"/>
              </a:rPr>
              <a:t>ABA Formal Opinion 477</a:t>
            </a:r>
            <a:endParaRPr sz="1100">
              <a:latin typeface="Bookman Old Style"/>
              <a:ea typeface="Bookman Old Style"/>
              <a:cs typeface="Bookman Old Style"/>
              <a:sym typeface="Bookman Old Style"/>
            </a:endParaRPr>
          </a:p>
          <a:p>
            <a:pPr indent="-165100" lvl="0" marL="342900" rtl="0" algn="l">
              <a:spcBef>
                <a:spcPts val="560"/>
              </a:spcBef>
              <a:spcAft>
                <a:spcPts val="0"/>
              </a:spcAft>
              <a:buClr>
                <a:srgbClr val="17365D"/>
              </a:buClr>
              <a:buSzPts val="2800"/>
              <a:buNone/>
            </a:pPr>
            <a:r>
              <a:t/>
            </a:r>
            <a:endParaRPr>
              <a:latin typeface="Bookman Old Style"/>
              <a:ea typeface="Bookman Old Style"/>
              <a:cs typeface="Bookman Old Style"/>
              <a:sym typeface="Bookman Old Styl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6"/>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Bookman Old Style"/>
              <a:buNone/>
            </a:pPr>
            <a:r>
              <a:rPr lang="en">
                <a:solidFill>
                  <a:srgbClr val="0F243E"/>
                </a:solidFill>
                <a:latin typeface="Bookman Old Style"/>
                <a:ea typeface="Bookman Old Style"/>
                <a:cs typeface="Bookman Old Style"/>
                <a:sym typeface="Bookman Old Style"/>
              </a:rPr>
              <a:t>Presenters</a:t>
            </a:r>
            <a:endParaRPr/>
          </a:p>
        </p:txBody>
      </p:sp>
      <p:pic>
        <p:nvPicPr>
          <p:cNvPr id="148" name="Google Shape;148;p26"/>
          <p:cNvPicPr preferRelativeResize="0"/>
          <p:nvPr>
            <p:ph idx="1" type="body"/>
          </p:nvPr>
        </p:nvPicPr>
        <p:blipFill rotWithShape="1">
          <a:blip r:embed="rId3">
            <a:alphaModFix/>
          </a:blip>
          <a:srcRect b="0" l="0" r="0" t="0"/>
          <a:stretch/>
        </p:blipFill>
        <p:spPr>
          <a:xfrm>
            <a:off x="228600" y="1143000"/>
            <a:ext cx="2606676" cy="1303020"/>
          </a:xfrm>
          <a:prstGeom prst="rect">
            <a:avLst/>
          </a:prstGeom>
          <a:noFill/>
          <a:ln>
            <a:noFill/>
          </a:ln>
        </p:spPr>
      </p:pic>
      <p:sp>
        <p:nvSpPr>
          <p:cNvPr id="149" name="Google Shape;149;p26"/>
          <p:cNvSpPr/>
          <p:nvPr/>
        </p:nvSpPr>
        <p:spPr>
          <a:xfrm>
            <a:off x="3048000" y="1143000"/>
            <a:ext cx="5638800" cy="156966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600">
                <a:solidFill>
                  <a:srgbClr val="3F3F3F"/>
                </a:solidFill>
                <a:latin typeface="Bookman Old Style"/>
                <a:ea typeface="Bookman Old Style"/>
                <a:cs typeface="Bookman Old Style"/>
                <a:sym typeface="Bookman Old Style"/>
              </a:rPr>
              <a:t>David M. Buddingh, President and General Counsel​</a:t>
            </a:r>
            <a:endParaRPr sz="1600">
              <a:solidFill>
                <a:srgbClr val="3F3F3F"/>
              </a:solidFill>
              <a:latin typeface="Bookman Old Style"/>
              <a:ea typeface="Bookman Old Style"/>
              <a:cs typeface="Bookman Old Style"/>
              <a:sym typeface="Bookman Old Style"/>
            </a:endParaRPr>
          </a:p>
          <a:p>
            <a:pPr indent="0" lvl="0" marL="0" marR="0" rtl="0" algn="l">
              <a:spcBef>
                <a:spcPts val="0"/>
              </a:spcBef>
              <a:spcAft>
                <a:spcPts val="0"/>
              </a:spcAft>
              <a:buNone/>
            </a:pPr>
            <a:r>
              <a:rPr lang="en" sz="1800">
                <a:solidFill>
                  <a:srgbClr val="151E24"/>
                </a:solidFill>
                <a:latin typeface="Lora"/>
                <a:ea typeface="Lora"/>
                <a:cs typeface="Lora"/>
                <a:sym typeface="Lora"/>
              </a:rPr>
              <a:t>​</a:t>
            </a:r>
            <a:r>
              <a:rPr lang="en" sz="1600">
                <a:solidFill>
                  <a:srgbClr val="151E24"/>
                </a:solidFill>
                <a:latin typeface="Bookman Old Style"/>
                <a:ea typeface="Bookman Old Style"/>
                <a:cs typeface="Bookman Old Style"/>
                <a:sym typeface="Bookman Old Style"/>
              </a:rPr>
              <a:t>David has spent over a decade in the legal profession where his work is always guided by a genuine commitment to his clients. It was his commitment to providing his clients with better options for communication that sparked the idea for EIE Legal. He is a graduate of the DePaul University College of Law and the University of Iowa. </a:t>
            </a:r>
            <a:endParaRPr b="0" i="0" sz="1600">
              <a:solidFill>
                <a:srgbClr val="151E24"/>
              </a:solidFill>
              <a:latin typeface="Bookman Old Style"/>
              <a:ea typeface="Bookman Old Style"/>
              <a:cs typeface="Bookman Old Style"/>
              <a:sym typeface="Bookman Old Styl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44"/>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Bookman Old Style"/>
              <a:buNone/>
            </a:pPr>
            <a:r>
              <a:rPr lang="en">
                <a:latin typeface="Bookman Old Style"/>
                <a:ea typeface="Bookman Old Style"/>
                <a:cs typeface="Bookman Old Style"/>
                <a:sym typeface="Bookman Old Style"/>
              </a:rPr>
              <a:t>Considerations Continued</a:t>
            </a:r>
            <a:endParaRPr/>
          </a:p>
        </p:txBody>
      </p:sp>
      <p:sp>
        <p:nvSpPr>
          <p:cNvPr id="282" name="Google Shape;282;p44"/>
          <p:cNvSpPr txBox="1"/>
          <p:nvPr>
            <p:ph idx="1" type="body"/>
          </p:nvPr>
        </p:nvSpPr>
        <p:spPr>
          <a:xfrm>
            <a:off x="457200" y="1200151"/>
            <a:ext cx="8229600" cy="32575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17365D"/>
              </a:buClr>
              <a:buSzPts val="2800"/>
              <a:buChar char="•"/>
            </a:pPr>
            <a:r>
              <a:rPr lang="en">
                <a:latin typeface="Bookman Old Style"/>
                <a:ea typeface="Bookman Old Style"/>
                <a:cs typeface="Bookman Old Style"/>
                <a:sym typeface="Bookman Old Style"/>
              </a:rPr>
              <a:t>Train Lawyers and Nonlawyer Assistants in Technology and Information Security</a:t>
            </a:r>
            <a:endParaRPr/>
          </a:p>
          <a:p>
            <a:pPr indent="-342900" lvl="0" marL="342900" rtl="0" algn="l">
              <a:spcBef>
                <a:spcPts val="560"/>
              </a:spcBef>
              <a:spcAft>
                <a:spcPts val="0"/>
              </a:spcAft>
              <a:buClr>
                <a:srgbClr val="17365D"/>
              </a:buClr>
              <a:buSzPts val="2800"/>
              <a:buChar char="•"/>
            </a:pPr>
            <a:r>
              <a:rPr lang="en">
                <a:latin typeface="Bookman Old Style"/>
                <a:ea typeface="Bookman Old Style"/>
                <a:cs typeface="Bookman Old Style"/>
                <a:sym typeface="Bookman Old Style"/>
              </a:rPr>
              <a:t>Conduct Due Diligence on Vendors Providing Communication Technology </a:t>
            </a:r>
            <a:endParaRPr/>
          </a:p>
          <a:p>
            <a:pPr indent="-165100" lvl="0" marL="342900" rtl="0" algn="l">
              <a:spcBef>
                <a:spcPts val="560"/>
              </a:spcBef>
              <a:spcAft>
                <a:spcPts val="0"/>
              </a:spcAft>
              <a:buClr>
                <a:srgbClr val="17365D"/>
              </a:buClr>
              <a:buSzPts val="2800"/>
              <a:buNone/>
            </a:pPr>
            <a:r>
              <a:t/>
            </a:r>
            <a:endParaRPr>
              <a:latin typeface="Bookman Old Style"/>
              <a:ea typeface="Bookman Old Style"/>
              <a:cs typeface="Bookman Old Style"/>
              <a:sym typeface="Bookman Old Style"/>
            </a:endParaRPr>
          </a:p>
          <a:p>
            <a:pPr indent="-165100" lvl="0" marL="342900" rtl="0" algn="l">
              <a:spcBef>
                <a:spcPts val="560"/>
              </a:spcBef>
              <a:spcAft>
                <a:spcPts val="0"/>
              </a:spcAft>
              <a:buClr>
                <a:srgbClr val="17365D"/>
              </a:buClr>
              <a:buSzPts val="2800"/>
              <a:buNone/>
            </a:pPr>
            <a:r>
              <a:t/>
            </a:r>
            <a:endParaRPr>
              <a:latin typeface="Bookman Old Style"/>
              <a:ea typeface="Bookman Old Style"/>
              <a:cs typeface="Bookman Old Style"/>
              <a:sym typeface="Bookman Old Style"/>
            </a:endParaRPr>
          </a:p>
          <a:p>
            <a:pPr indent="0" lvl="0" marL="0" rtl="0" algn="l">
              <a:spcBef>
                <a:spcPts val="220"/>
              </a:spcBef>
              <a:spcAft>
                <a:spcPts val="0"/>
              </a:spcAft>
              <a:buClr>
                <a:srgbClr val="17365D"/>
              </a:buClr>
              <a:buSzPts val="1100"/>
              <a:buNone/>
            </a:pPr>
            <a:r>
              <a:rPr lang="en" sz="1100" u="sng">
                <a:solidFill>
                  <a:schemeClr val="hlink"/>
                </a:solidFill>
                <a:latin typeface="Bookman Old Style"/>
                <a:ea typeface="Bookman Old Style"/>
                <a:cs typeface="Bookman Old Style"/>
                <a:sym typeface="Bookman Old Style"/>
                <a:hlinkClick r:id="rId3"/>
              </a:rPr>
              <a:t>ABA Formal Opinion 477</a:t>
            </a:r>
            <a:endParaRPr sz="1100">
              <a:latin typeface="Bookman Old Style"/>
              <a:ea typeface="Bookman Old Style"/>
              <a:cs typeface="Bookman Old Style"/>
              <a:sym typeface="Bookman Old Style"/>
            </a:endParaRPr>
          </a:p>
          <a:p>
            <a:pPr indent="0" lvl="0" marL="0" rtl="0" algn="l">
              <a:spcBef>
                <a:spcPts val="560"/>
              </a:spcBef>
              <a:spcAft>
                <a:spcPts val="0"/>
              </a:spcAft>
              <a:buClr>
                <a:srgbClr val="17365D"/>
              </a:buClr>
              <a:buSzPts val="2800"/>
              <a:buNone/>
            </a:pPr>
            <a:r>
              <a:t/>
            </a:r>
            <a:endParaRPr>
              <a:latin typeface="Bookman Old Style"/>
              <a:ea typeface="Bookman Old Style"/>
              <a:cs typeface="Bookman Old Style"/>
              <a:sym typeface="Bookman Old Styl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45"/>
          <p:cNvSpPr txBox="1"/>
          <p:nvPr>
            <p:ph idx="1" type="body"/>
          </p:nvPr>
        </p:nvSpPr>
        <p:spPr>
          <a:xfrm>
            <a:off x="762000" y="1314450"/>
            <a:ext cx="7620000" cy="2557462"/>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17365D"/>
              </a:buClr>
              <a:buSzPts val="1750"/>
              <a:buNone/>
            </a:pPr>
            <a:r>
              <a:rPr lang="en" sz="1750">
                <a:latin typeface="Bookman Old Style"/>
                <a:ea typeface="Bookman Old Style"/>
                <a:cs typeface="Bookman Old Style"/>
                <a:sym typeface="Bookman Old Style"/>
              </a:rPr>
              <a:t>Factors to be considered in determining the reasonableness of the lawyer’s efforts include, </a:t>
            </a:r>
            <a:endParaRPr/>
          </a:p>
          <a:p>
            <a:pPr indent="0" lvl="0" marL="0" rtl="0" algn="l">
              <a:lnSpc>
                <a:spcPct val="80000"/>
              </a:lnSpc>
              <a:spcBef>
                <a:spcPts val="350"/>
              </a:spcBef>
              <a:spcAft>
                <a:spcPts val="0"/>
              </a:spcAft>
              <a:buClr>
                <a:srgbClr val="17365D"/>
              </a:buClr>
              <a:buSzPts val="1750"/>
              <a:buNone/>
            </a:pPr>
            <a:r>
              <a:t/>
            </a:r>
            <a:endParaRPr sz="1750">
              <a:latin typeface="Bookman Old Style"/>
              <a:ea typeface="Bookman Old Style"/>
              <a:cs typeface="Bookman Old Style"/>
              <a:sym typeface="Bookman Old Style"/>
            </a:endParaRPr>
          </a:p>
          <a:p>
            <a:pPr indent="-342900" lvl="0" marL="342900" rtl="0" algn="l">
              <a:lnSpc>
                <a:spcPct val="80000"/>
              </a:lnSpc>
              <a:spcBef>
                <a:spcPts val="350"/>
              </a:spcBef>
              <a:spcAft>
                <a:spcPts val="0"/>
              </a:spcAft>
              <a:buClr>
                <a:srgbClr val="17365D"/>
              </a:buClr>
              <a:buSzPts val="1750"/>
              <a:buFont typeface="Bookman Old Style"/>
              <a:buChar char="-"/>
            </a:pPr>
            <a:r>
              <a:rPr lang="en" sz="1750">
                <a:latin typeface="Bookman Old Style"/>
                <a:ea typeface="Bookman Old Style"/>
                <a:cs typeface="Bookman Old Style"/>
                <a:sym typeface="Bookman Old Style"/>
              </a:rPr>
              <a:t>the sensitivity of the information </a:t>
            </a:r>
            <a:endParaRPr/>
          </a:p>
          <a:p>
            <a:pPr indent="-342900" lvl="0" marL="342900" rtl="0" algn="l">
              <a:lnSpc>
                <a:spcPct val="80000"/>
              </a:lnSpc>
              <a:spcBef>
                <a:spcPts val="350"/>
              </a:spcBef>
              <a:spcAft>
                <a:spcPts val="0"/>
              </a:spcAft>
              <a:buClr>
                <a:srgbClr val="17365D"/>
              </a:buClr>
              <a:buSzPts val="1750"/>
              <a:buFont typeface="Bookman Old Style"/>
              <a:buChar char="-"/>
            </a:pPr>
            <a:r>
              <a:rPr lang="en" sz="1750">
                <a:latin typeface="Bookman Old Style"/>
                <a:ea typeface="Bookman Old Style"/>
                <a:cs typeface="Bookman Old Style"/>
                <a:sym typeface="Bookman Old Style"/>
              </a:rPr>
              <a:t>the likelihood of disclosure if additional safeguards are not used </a:t>
            </a:r>
            <a:endParaRPr/>
          </a:p>
          <a:p>
            <a:pPr indent="-342900" lvl="0" marL="342900" rtl="0" algn="l">
              <a:lnSpc>
                <a:spcPct val="80000"/>
              </a:lnSpc>
              <a:spcBef>
                <a:spcPts val="350"/>
              </a:spcBef>
              <a:spcAft>
                <a:spcPts val="0"/>
              </a:spcAft>
              <a:buClr>
                <a:srgbClr val="17365D"/>
              </a:buClr>
              <a:buSzPts val="1750"/>
              <a:buFont typeface="Bookman Old Style"/>
              <a:buChar char="-"/>
            </a:pPr>
            <a:r>
              <a:rPr lang="en" sz="1750">
                <a:latin typeface="Bookman Old Style"/>
                <a:ea typeface="Bookman Old Style"/>
                <a:cs typeface="Bookman Old Style"/>
                <a:sym typeface="Bookman Old Style"/>
              </a:rPr>
              <a:t>the cost of employing additional safeguards </a:t>
            </a:r>
            <a:endParaRPr/>
          </a:p>
          <a:p>
            <a:pPr indent="-342900" lvl="0" marL="342900" rtl="0" algn="l">
              <a:lnSpc>
                <a:spcPct val="80000"/>
              </a:lnSpc>
              <a:spcBef>
                <a:spcPts val="350"/>
              </a:spcBef>
              <a:spcAft>
                <a:spcPts val="0"/>
              </a:spcAft>
              <a:buClr>
                <a:srgbClr val="17365D"/>
              </a:buClr>
              <a:buSzPts val="1750"/>
              <a:buFont typeface="Bookman Old Style"/>
              <a:buChar char="-"/>
            </a:pPr>
            <a:r>
              <a:rPr lang="en" sz="1750">
                <a:latin typeface="Bookman Old Style"/>
                <a:ea typeface="Bookman Old Style"/>
                <a:cs typeface="Bookman Old Style"/>
                <a:sym typeface="Bookman Old Style"/>
              </a:rPr>
              <a:t>the difficulty of implementing the safeguards </a:t>
            </a:r>
            <a:endParaRPr/>
          </a:p>
          <a:p>
            <a:pPr indent="-342900" lvl="0" marL="342900" rtl="0" algn="l">
              <a:lnSpc>
                <a:spcPct val="80000"/>
              </a:lnSpc>
              <a:spcBef>
                <a:spcPts val="350"/>
              </a:spcBef>
              <a:spcAft>
                <a:spcPts val="0"/>
              </a:spcAft>
              <a:buClr>
                <a:srgbClr val="17365D"/>
              </a:buClr>
              <a:buSzPts val="1750"/>
              <a:buFont typeface="Bookman Old Style"/>
              <a:buChar char="-"/>
            </a:pPr>
            <a:r>
              <a:rPr lang="en" sz="1750">
                <a:latin typeface="Bookman Old Style"/>
                <a:ea typeface="Bookman Old Style"/>
                <a:cs typeface="Bookman Old Style"/>
                <a:sym typeface="Bookman Old Style"/>
              </a:rPr>
              <a:t>the extent to which the safeguards adversely affect the lawyer’s ability to represent clients (e.g., by making a device or important piece of software excessively difficult to use)</a:t>
            </a:r>
            <a:endParaRPr/>
          </a:p>
          <a:p>
            <a:pPr indent="0" lvl="0" marL="0" rtl="0" algn="l">
              <a:lnSpc>
                <a:spcPct val="80000"/>
              </a:lnSpc>
              <a:spcBef>
                <a:spcPts val="350"/>
              </a:spcBef>
              <a:spcAft>
                <a:spcPts val="0"/>
              </a:spcAft>
              <a:buClr>
                <a:srgbClr val="17365D"/>
              </a:buClr>
              <a:buSzPts val="1750"/>
              <a:buNone/>
            </a:pPr>
            <a:r>
              <a:t/>
            </a:r>
            <a:endParaRPr sz="1750" u="sng">
              <a:solidFill>
                <a:schemeClr val="hlink"/>
              </a:solidFill>
              <a:latin typeface="Bookman Old Style"/>
              <a:ea typeface="Bookman Old Style"/>
              <a:cs typeface="Bookman Old Style"/>
              <a:sym typeface="Bookman Old Style"/>
              <a:hlinkClick r:id="rId3"/>
            </a:endParaRPr>
          </a:p>
          <a:p>
            <a:pPr indent="0" lvl="0" marL="0" rtl="0" algn="l">
              <a:lnSpc>
                <a:spcPct val="80000"/>
              </a:lnSpc>
              <a:spcBef>
                <a:spcPts val="225"/>
              </a:spcBef>
              <a:spcAft>
                <a:spcPts val="0"/>
              </a:spcAft>
              <a:buClr>
                <a:srgbClr val="17365D"/>
              </a:buClr>
              <a:buSzPts val="1125"/>
              <a:buNone/>
            </a:pPr>
            <a:r>
              <a:rPr lang="en" sz="1125" u="sng">
                <a:solidFill>
                  <a:schemeClr val="hlink"/>
                </a:solidFill>
                <a:latin typeface="Bookman Old Style"/>
                <a:ea typeface="Bookman Old Style"/>
                <a:cs typeface="Bookman Old Style"/>
                <a:sym typeface="Bookman Old Style"/>
                <a:hlinkClick r:id="rId4"/>
              </a:rPr>
              <a:t>ABA Formal Opinion 477</a:t>
            </a:r>
            <a:r>
              <a:rPr lang="en" sz="1125">
                <a:latin typeface="Bookman Old Style"/>
                <a:ea typeface="Bookman Old Style"/>
                <a:cs typeface="Bookman Old Style"/>
                <a:sym typeface="Bookman Old Style"/>
              </a:rPr>
              <a:t> </a:t>
            </a:r>
            <a:endParaRPr/>
          </a:p>
        </p:txBody>
      </p:sp>
      <p:sp>
        <p:nvSpPr>
          <p:cNvPr id="289" name="Google Shape;289;p45"/>
          <p:cNvSpPr txBox="1"/>
          <p:nvPr/>
        </p:nvSpPr>
        <p:spPr>
          <a:xfrm>
            <a:off x="609600" y="3202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F243E"/>
              </a:buClr>
              <a:buSzPts val="4400"/>
              <a:buFont typeface="Bookman Old Style"/>
              <a:buNone/>
            </a:pPr>
            <a:r>
              <a:rPr lang="en" sz="4400">
                <a:solidFill>
                  <a:srgbClr val="0F243E"/>
                </a:solidFill>
                <a:latin typeface="Bookman Old Style"/>
                <a:ea typeface="Bookman Old Style"/>
                <a:cs typeface="Bookman Old Style"/>
                <a:sym typeface="Bookman Old Style"/>
              </a:rPr>
              <a:t>Reasonable Efforts Standard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46"/>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Bookman Old Style"/>
              <a:buNone/>
            </a:pPr>
            <a:r>
              <a:rPr lang="en" sz="3959">
                <a:latin typeface="Bookman Old Style"/>
                <a:ea typeface="Bookman Old Style"/>
                <a:cs typeface="Bookman Old Style"/>
                <a:sym typeface="Bookman Old Style"/>
              </a:rPr>
              <a:t>Sensitivity of Data ABA Analysis</a:t>
            </a:r>
            <a:endParaRPr/>
          </a:p>
        </p:txBody>
      </p:sp>
      <p:sp>
        <p:nvSpPr>
          <p:cNvPr id="296" name="Google Shape;296;p46"/>
          <p:cNvSpPr txBox="1"/>
          <p:nvPr>
            <p:ph idx="1" type="body"/>
          </p:nvPr>
        </p:nvSpPr>
        <p:spPr>
          <a:xfrm>
            <a:off x="457200" y="1200151"/>
            <a:ext cx="8229600" cy="325755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17365D"/>
              </a:buClr>
              <a:buSzPts val="2800"/>
              <a:buChar char="•"/>
            </a:pPr>
            <a:r>
              <a:rPr lang="en">
                <a:latin typeface="Bookman Old Style"/>
                <a:ea typeface="Bookman Old Style"/>
                <a:cs typeface="Bookman Old Style"/>
                <a:sym typeface="Bookman Old Style"/>
              </a:rPr>
              <a:t>The ABA states a fact based analysis of information is necessary to determine what information should be protected or encrypted are warranted in some circumstances. </a:t>
            </a:r>
            <a:endParaRPr/>
          </a:p>
          <a:p>
            <a:pPr indent="-342900" lvl="0" marL="342900" rtl="0" algn="l">
              <a:lnSpc>
                <a:spcPct val="90000"/>
              </a:lnSpc>
              <a:spcBef>
                <a:spcPts val="560"/>
              </a:spcBef>
              <a:spcAft>
                <a:spcPts val="0"/>
              </a:spcAft>
              <a:buClr>
                <a:srgbClr val="17365D"/>
              </a:buClr>
              <a:buSzPts val="2800"/>
              <a:buChar char="•"/>
            </a:pPr>
            <a:r>
              <a:rPr lang="en">
                <a:latin typeface="Bookman Old Style"/>
                <a:ea typeface="Bookman Old Style"/>
                <a:cs typeface="Bookman Old Style"/>
                <a:sym typeface="Bookman Old Style"/>
              </a:rPr>
              <a:t>Routine communications need not be protected while sensitive substantive communications ought to be protected.</a:t>
            </a:r>
            <a:endParaRPr/>
          </a:p>
          <a:p>
            <a:pPr indent="-342900" lvl="0" marL="342900" rtl="0" algn="l">
              <a:lnSpc>
                <a:spcPct val="90000"/>
              </a:lnSpc>
              <a:spcBef>
                <a:spcPts val="560"/>
              </a:spcBef>
              <a:spcAft>
                <a:spcPts val="0"/>
              </a:spcAft>
              <a:buClr>
                <a:srgbClr val="17365D"/>
              </a:buClr>
              <a:buSzPts val="2800"/>
              <a:buChar char="•"/>
            </a:pPr>
            <a:r>
              <a:rPr lang="en">
                <a:latin typeface="Bookman Old Style"/>
                <a:ea typeface="Bookman Old Style"/>
                <a:cs typeface="Bookman Old Style"/>
                <a:sym typeface="Bookman Old Style"/>
              </a:rPr>
              <a:t>What does it mean? Perhaps not the best practice for lawyers.  </a:t>
            </a:r>
            <a:endParaRPr/>
          </a:p>
          <a:p>
            <a:pPr indent="-165100" lvl="0" marL="342900" rtl="0" algn="l">
              <a:lnSpc>
                <a:spcPct val="90000"/>
              </a:lnSpc>
              <a:spcBef>
                <a:spcPts val="560"/>
              </a:spcBef>
              <a:spcAft>
                <a:spcPts val="0"/>
              </a:spcAft>
              <a:buClr>
                <a:srgbClr val="17365D"/>
              </a:buClr>
              <a:buSzPts val="28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47"/>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Bookman Old Style"/>
              <a:buNone/>
            </a:pPr>
            <a:r>
              <a:rPr lang="en">
                <a:latin typeface="Bookman Old Style"/>
                <a:ea typeface="Bookman Old Style"/>
                <a:cs typeface="Bookman Old Style"/>
                <a:sym typeface="Bookman Old Style"/>
              </a:rPr>
              <a:t>Reasonable Efforts Standard </a:t>
            </a:r>
            <a:endParaRPr/>
          </a:p>
        </p:txBody>
      </p:sp>
      <p:sp>
        <p:nvSpPr>
          <p:cNvPr id="303" name="Google Shape;303;p47"/>
          <p:cNvSpPr txBox="1"/>
          <p:nvPr>
            <p:ph idx="1" type="body"/>
          </p:nvPr>
        </p:nvSpPr>
        <p:spPr>
          <a:xfrm>
            <a:off x="457200" y="1200151"/>
            <a:ext cx="8229600" cy="32575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17365D"/>
              </a:buClr>
              <a:buSzPts val="2800"/>
              <a:buNone/>
            </a:pPr>
            <a:r>
              <a:rPr lang="en">
                <a:latin typeface="Bookman Old Style"/>
                <a:ea typeface="Bookman Old Style"/>
                <a:cs typeface="Bookman Old Style"/>
                <a:sym typeface="Bookman Old Style"/>
              </a:rPr>
              <a:t>HOWEVER,</a:t>
            </a:r>
            <a:endParaRPr/>
          </a:p>
          <a:p>
            <a:pPr indent="-342900" lvl="0" marL="342900" rtl="0" algn="l">
              <a:spcBef>
                <a:spcPts val="560"/>
              </a:spcBef>
              <a:spcAft>
                <a:spcPts val="0"/>
              </a:spcAft>
              <a:buClr>
                <a:srgbClr val="17365D"/>
              </a:buClr>
              <a:buSzPts val="2800"/>
              <a:buChar char="•"/>
            </a:pPr>
            <a:r>
              <a:rPr lang="en">
                <a:latin typeface="Bookman Old Style"/>
                <a:ea typeface="Bookman Old Style"/>
                <a:cs typeface="Bookman Old Style"/>
                <a:sym typeface="Bookman Old Style"/>
              </a:rPr>
              <a:t>Special circumstances may warrant special precautions such as communication protected by law or by a confidentiality agreement.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48"/>
          <p:cNvSpPr txBox="1"/>
          <p:nvPr>
            <p:ph type="title"/>
          </p:nvPr>
        </p:nvSpPr>
        <p:spPr>
          <a:xfrm>
            <a:off x="457200" y="205978"/>
            <a:ext cx="83058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Bookman Old Style"/>
              <a:buNone/>
            </a:pPr>
            <a:r>
              <a:rPr lang="en" sz="3959">
                <a:latin typeface="Bookman Old Style"/>
                <a:ea typeface="Bookman Old Style"/>
                <a:cs typeface="Bookman Old Style"/>
                <a:sym typeface="Bookman Old Style"/>
              </a:rPr>
              <a:t>What communications to preserve</a:t>
            </a:r>
            <a:endParaRPr/>
          </a:p>
        </p:txBody>
      </p:sp>
      <p:sp>
        <p:nvSpPr>
          <p:cNvPr id="310" name="Google Shape;310;p48"/>
          <p:cNvSpPr txBox="1"/>
          <p:nvPr>
            <p:ph idx="1" type="body"/>
          </p:nvPr>
        </p:nvSpPr>
        <p:spPr>
          <a:xfrm>
            <a:off x="457200" y="1200151"/>
            <a:ext cx="8229600" cy="32575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17365D"/>
              </a:buClr>
              <a:buSzPts val="2800"/>
              <a:buChar char="•"/>
            </a:pPr>
            <a:r>
              <a:rPr lang="en" u="sng">
                <a:solidFill>
                  <a:schemeClr val="hlink"/>
                </a:solidFill>
                <a:latin typeface="Bookman Old Style"/>
                <a:ea typeface="Bookman Old Style"/>
                <a:cs typeface="Bookman Old Style"/>
                <a:sym typeface="Bookman Old Style"/>
                <a:hlinkClick r:id="rId3"/>
              </a:rPr>
              <a:t>ABA Formal Opinion 477</a:t>
            </a:r>
            <a:r>
              <a:rPr lang="en">
                <a:latin typeface="Bookman Old Style"/>
                <a:ea typeface="Bookman Old Style"/>
                <a:cs typeface="Bookman Old Style"/>
                <a:sym typeface="Bookman Old Style"/>
              </a:rPr>
              <a:t> makes a distinction between routine and substantive information</a:t>
            </a:r>
            <a:endParaRPr/>
          </a:p>
          <a:p>
            <a:pPr indent="-342900" lvl="0" marL="342900" rtl="0" algn="l">
              <a:spcBef>
                <a:spcPts val="560"/>
              </a:spcBef>
              <a:spcAft>
                <a:spcPts val="0"/>
              </a:spcAft>
              <a:buClr>
                <a:srgbClr val="17365D"/>
              </a:buClr>
              <a:buSzPts val="2800"/>
              <a:buChar char="•"/>
            </a:pPr>
            <a:r>
              <a:rPr lang="en">
                <a:latin typeface="Bookman Old Style"/>
                <a:ea typeface="Bookman Old Style"/>
                <a:cs typeface="Bookman Old Style"/>
                <a:sym typeface="Bookman Old Style"/>
              </a:rPr>
              <a:t>Lawyers may need to discuss security with clients </a:t>
            </a:r>
            <a:endParaRPr/>
          </a:p>
          <a:p>
            <a:pPr indent="-342900" lvl="0" marL="342900" rtl="0" algn="l">
              <a:spcBef>
                <a:spcPts val="560"/>
              </a:spcBef>
              <a:spcAft>
                <a:spcPts val="0"/>
              </a:spcAft>
              <a:buClr>
                <a:srgbClr val="17365D"/>
              </a:buClr>
              <a:buSzPts val="2800"/>
              <a:buChar char="•"/>
            </a:pPr>
            <a:r>
              <a:rPr lang="en">
                <a:latin typeface="Bookman Old Style"/>
                <a:ea typeface="Bookman Old Style"/>
                <a:cs typeface="Bookman Old Style"/>
                <a:sym typeface="Bookman Old Style"/>
              </a:rPr>
              <a:t>The opinion notes a lawyer’s need to “keep abreast of knowledge of the benefits and risks associated with relevant technology”</a:t>
            </a:r>
            <a:endParaRPr/>
          </a:p>
          <a:p>
            <a:pPr indent="-165100" lvl="0" marL="342900" rtl="0" algn="l">
              <a:spcBef>
                <a:spcPts val="560"/>
              </a:spcBef>
              <a:spcAft>
                <a:spcPts val="0"/>
              </a:spcAft>
              <a:buClr>
                <a:srgbClr val="17365D"/>
              </a:buClr>
              <a:buSzPts val="2800"/>
              <a:buNone/>
            </a:pPr>
            <a:r>
              <a:t/>
            </a:r>
            <a:endParaRPr>
              <a:latin typeface="Bookman Old Style"/>
              <a:ea typeface="Bookman Old Style"/>
              <a:cs typeface="Bookman Old Style"/>
              <a:sym typeface="Bookman Old Styl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49"/>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 sz="3000">
                <a:latin typeface="Bookman Old Style"/>
                <a:ea typeface="Bookman Old Style"/>
                <a:cs typeface="Bookman Old Style"/>
                <a:sym typeface="Bookman Old Style"/>
              </a:rPr>
              <a:t>Data Storage Requirements in Florida</a:t>
            </a:r>
            <a:endParaRPr sz="3000">
              <a:latin typeface="Bookman Old Style"/>
              <a:ea typeface="Bookman Old Style"/>
              <a:cs typeface="Bookman Old Style"/>
              <a:sym typeface="Bookman Old Style"/>
            </a:endParaRPr>
          </a:p>
        </p:txBody>
      </p:sp>
      <p:sp>
        <p:nvSpPr>
          <p:cNvPr id="317" name="Google Shape;317;p49"/>
          <p:cNvSpPr txBox="1"/>
          <p:nvPr>
            <p:ph idx="1" type="body"/>
          </p:nvPr>
        </p:nvSpPr>
        <p:spPr>
          <a:xfrm>
            <a:off x="457200" y="1200151"/>
            <a:ext cx="8229600" cy="325755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rgbClr val="17365D"/>
              </a:buClr>
              <a:buSzPts val="2170"/>
              <a:buChar char="•"/>
            </a:pPr>
            <a:r>
              <a:rPr lang="en" sz="2170">
                <a:latin typeface="Bookman Old Style"/>
                <a:ea typeface="Bookman Old Style"/>
                <a:cs typeface="Bookman Old Style"/>
                <a:sym typeface="Bookman Old Style"/>
              </a:rPr>
              <a:t>(1) identification of the potential threat to confidentiality along with the development and implementation of policies to address the potential threat to confidentiality; </a:t>
            </a:r>
            <a:endParaRPr/>
          </a:p>
          <a:p>
            <a:pPr indent="-342900" lvl="0" marL="342900" rtl="0" algn="l">
              <a:lnSpc>
                <a:spcPct val="80000"/>
              </a:lnSpc>
              <a:spcBef>
                <a:spcPts val="434"/>
              </a:spcBef>
              <a:spcAft>
                <a:spcPts val="0"/>
              </a:spcAft>
              <a:buClr>
                <a:srgbClr val="17365D"/>
              </a:buClr>
              <a:buSzPts val="2170"/>
              <a:buChar char="•"/>
            </a:pPr>
            <a:r>
              <a:rPr lang="en" sz="2170">
                <a:latin typeface="Bookman Old Style"/>
                <a:ea typeface="Bookman Old Style"/>
                <a:cs typeface="Bookman Old Style"/>
                <a:sym typeface="Bookman Old Style"/>
              </a:rPr>
              <a:t>(2) inventory of the Devices that contain Hard Drives or other Storage Media; </a:t>
            </a:r>
            <a:endParaRPr/>
          </a:p>
          <a:p>
            <a:pPr indent="-342900" lvl="0" marL="342900" rtl="0" algn="l">
              <a:lnSpc>
                <a:spcPct val="80000"/>
              </a:lnSpc>
              <a:spcBef>
                <a:spcPts val="434"/>
              </a:spcBef>
              <a:spcAft>
                <a:spcPts val="0"/>
              </a:spcAft>
              <a:buClr>
                <a:srgbClr val="17365D"/>
              </a:buClr>
              <a:buSzPts val="2170"/>
              <a:buChar char="•"/>
            </a:pPr>
            <a:r>
              <a:rPr lang="en" sz="2170">
                <a:latin typeface="Bookman Old Style"/>
                <a:ea typeface="Bookman Old Style"/>
                <a:cs typeface="Bookman Old Style"/>
                <a:sym typeface="Bookman Old Style"/>
              </a:rPr>
              <a:t>(3) supervision of nonlawyers to obtain adequate assurances that confidentiality will be maintained; and </a:t>
            </a:r>
            <a:endParaRPr/>
          </a:p>
          <a:p>
            <a:pPr indent="-342900" lvl="0" marL="342900" rtl="0" algn="l">
              <a:lnSpc>
                <a:spcPct val="80000"/>
              </a:lnSpc>
              <a:spcBef>
                <a:spcPts val="434"/>
              </a:spcBef>
              <a:spcAft>
                <a:spcPts val="0"/>
              </a:spcAft>
              <a:buClr>
                <a:srgbClr val="17365D"/>
              </a:buClr>
              <a:buSzPts val="2170"/>
              <a:buChar char="•"/>
            </a:pPr>
            <a:r>
              <a:rPr lang="en" sz="2170">
                <a:latin typeface="Bookman Old Style"/>
                <a:ea typeface="Bookman Old Style"/>
                <a:cs typeface="Bookman Old Style"/>
                <a:sym typeface="Bookman Old Style"/>
              </a:rPr>
              <a:t>(4) responsibility for sanitization of the Device by requiring meaningful assurances from the vendor at the intake of the Device and confirmation or certification of the sanitization at the disposition of the Device </a:t>
            </a:r>
            <a:r>
              <a:rPr lang="en" sz="1085" u="sng">
                <a:solidFill>
                  <a:schemeClr val="hlink"/>
                </a:solidFill>
                <a:latin typeface="Bookman Old Style"/>
                <a:ea typeface="Bookman Old Style"/>
                <a:cs typeface="Bookman Old Style"/>
                <a:sym typeface="Bookman Old Style"/>
                <a:hlinkClick r:id="rId3"/>
              </a:rPr>
              <a:t>Florida Bar Ethics Opinion 10-2 </a:t>
            </a:r>
            <a:endParaRPr sz="1085">
              <a:latin typeface="Bookman Old Style"/>
              <a:ea typeface="Bookman Old Style"/>
              <a:cs typeface="Bookman Old Style"/>
              <a:sym typeface="Bookman Old Style"/>
            </a:endParaRPr>
          </a:p>
          <a:p>
            <a:pPr indent="-205105" lvl="0" marL="342900" rtl="0" algn="l">
              <a:lnSpc>
                <a:spcPct val="80000"/>
              </a:lnSpc>
              <a:spcBef>
                <a:spcPts val="434"/>
              </a:spcBef>
              <a:spcAft>
                <a:spcPts val="0"/>
              </a:spcAft>
              <a:buClr>
                <a:srgbClr val="17365D"/>
              </a:buClr>
              <a:buSzPts val="2170"/>
              <a:buNone/>
            </a:pPr>
            <a:r>
              <a:t/>
            </a:r>
            <a:endParaRPr sz="217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50"/>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Bookman Old Style"/>
              <a:buNone/>
            </a:pPr>
            <a:r>
              <a:rPr lang="en">
                <a:latin typeface="Bookman Old Style"/>
                <a:ea typeface="Bookman Old Style"/>
                <a:cs typeface="Bookman Old Style"/>
                <a:sym typeface="Bookman Old Style"/>
              </a:rPr>
              <a:t>Is Texting Ethical?</a:t>
            </a:r>
            <a:endParaRPr/>
          </a:p>
        </p:txBody>
      </p:sp>
      <p:sp>
        <p:nvSpPr>
          <p:cNvPr id="324" name="Google Shape;324;p50"/>
          <p:cNvSpPr txBox="1"/>
          <p:nvPr>
            <p:ph idx="1" type="body"/>
          </p:nvPr>
        </p:nvSpPr>
        <p:spPr>
          <a:xfrm>
            <a:off x="457200" y="1200151"/>
            <a:ext cx="8229600" cy="32575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17365D"/>
              </a:buClr>
              <a:buSzPts val="2800"/>
              <a:buChar char="•"/>
            </a:pPr>
            <a:r>
              <a:rPr lang="en">
                <a:latin typeface="Bookman Old Style"/>
                <a:ea typeface="Bookman Old Style"/>
                <a:cs typeface="Bookman Old Style"/>
                <a:sym typeface="Bookman Old Style"/>
              </a:rPr>
              <a:t>Yes – No prohibition exists.</a:t>
            </a:r>
            <a:endParaRPr/>
          </a:p>
          <a:p>
            <a:pPr indent="0" lvl="0" marL="0" rtl="0" algn="l">
              <a:spcBef>
                <a:spcPts val="560"/>
              </a:spcBef>
              <a:spcAft>
                <a:spcPts val="0"/>
              </a:spcAft>
              <a:buClr>
                <a:srgbClr val="17365D"/>
              </a:buClr>
              <a:buSzPts val="2800"/>
              <a:buNone/>
            </a:pPr>
            <a:r>
              <a:t/>
            </a:r>
            <a:endParaRPr>
              <a:latin typeface="Bookman Old Style"/>
              <a:ea typeface="Bookman Old Style"/>
              <a:cs typeface="Bookman Old Style"/>
              <a:sym typeface="Bookman Old Style"/>
            </a:endParaRPr>
          </a:p>
          <a:p>
            <a:pPr indent="-342900" lvl="0" marL="342900" rtl="0" algn="l">
              <a:spcBef>
                <a:spcPts val="560"/>
              </a:spcBef>
              <a:spcAft>
                <a:spcPts val="0"/>
              </a:spcAft>
              <a:buClr>
                <a:srgbClr val="17365D"/>
              </a:buClr>
              <a:buSzPts val="2800"/>
              <a:buChar char="•"/>
            </a:pPr>
            <a:r>
              <a:rPr lang="en">
                <a:latin typeface="Bookman Old Style"/>
                <a:ea typeface="Bookman Old Style"/>
                <a:cs typeface="Bookman Old Style"/>
                <a:sym typeface="Bookman Old Style"/>
              </a:rPr>
              <a:t>BUT – American Bar Association Formal Opinion 477R states that an attorney is responsible to insure that communications are secure. </a:t>
            </a:r>
            <a:r>
              <a:rPr lang="en" sz="1100" u="sng">
                <a:solidFill>
                  <a:schemeClr val="hlink"/>
                </a:solidFill>
                <a:latin typeface="Bookman Old Style"/>
                <a:ea typeface="Bookman Old Style"/>
                <a:cs typeface="Bookman Old Style"/>
                <a:sym typeface="Bookman Old Style"/>
                <a:hlinkClick r:id="rId3"/>
              </a:rPr>
              <a:t>ABA Formal Opinion 477</a:t>
            </a:r>
            <a:endParaRPr sz="1100">
              <a:latin typeface="Bookman Old Style"/>
              <a:ea typeface="Bookman Old Style"/>
              <a:cs typeface="Bookman Old Style"/>
              <a:sym typeface="Bookman Old Styl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51"/>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 sz="3600">
                <a:latin typeface="Bookman Old Style"/>
                <a:ea typeface="Bookman Old Style"/>
                <a:cs typeface="Bookman Old Style"/>
                <a:sym typeface="Bookman Old Style"/>
              </a:rPr>
              <a:t>Solicitation of New Clients via Text</a:t>
            </a:r>
            <a:endParaRPr sz="3600">
              <a:latin typeface="Bookman Old Style"/>
              <a:ea typeface="Bookman Old Style"/>
              <a:cs typeface="Bookman Old Style"/>
              <a:sym typeface="Bookman Old Style"/>
            </a:endParaRPr>
          </a:p>
        </p:txBody>
      </p:sp>
      <p:sp>
        <p:nvSpPr>
          <p:cNvPr id="331" name="Google Shape;331;p51"/>
          <p:cNvSpPr txBox="1"/>
          <p:nvPr>
            <p:ph idx="1" type="body"/>
          </p:nvPr>
        </p:nvSpPr>
        <p:spPr>
          <a:xfrm>
            <a:off x="457200" y="1200151"/>
            <a:ext cx="8229600" cy="325755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17365D"/>
              </a:buClr>
              <a:buSzPts val="2590"/>
              <a:buChar char="•"/>
            </a:pPr>
            <a:r>
              <a:rPr lang="en" sz="2590">
                <a:latin typeface="Bookman Old Style"/>
                <a:ea typeface="Bookman Old Style"/>
                <a:cs typeface="Bookman Old Style"/>
                <a:sym typeface="Bookman Old Style"/>
              </a:rPr>
              <a:t>Text message solicitations of new clients is permissible in Florida </a:t>
            </a:r>
            <a:r>
              <a:rPr lang="en" sz="1017" u="sng">
                <a:solidFill>
                  <a:schemeClr val="hlink"/>
                </a:solidFill>
                <a:latin typeface="Bookman Old Style"/>
                <a:ea typeface="Bookman Old Style"/>
                <a:cs typeface="Bookman Old Style"/>
                <a:sym typeface="Bookman Old Style"/>
                <a:hlinkClick r:id="rId3"/>
              </a:rPr>
              <a:t>The Florida Bar</a:t>
            </a:r>
            <a:endParaRPr sz="2405">
              <a:latin typeface="Bookman Old Style"/>
              <a:ea typeface="Bookman Old Style"/>
              <a:cs typeface="Bookman Old Style"/>
              <a:sym typeface="Bookman Old Style"/>
            </a:endParaRPr>
          </a:p>
          <a:p>
            <a:pPr indent="-342900" lvl="0" marL="342900" rtl="0" algn="l">
              <a:lnSpc>
                <a:spcPct val="90000"/>
              </a:lnSpc>
              <a:spcBef>
                <a:spcPts val="481"/>
              </a:spcBef>
              <a:spcAft>
                <a:spcPts val="0"/>
              </a:spcAft>
              <a:buClr>
                <a:srgbClr val="17365D"/>
              </a:buClr>
              <a:buSzPts val="2405"/>
              <a:buChar char="•"/>
            </a:pPr>
            <a:r>
              <a:rPr lang="en" sz="2405">
                <a:latin typeface="Bookman Old Style"/>
                <a:ea typeface="Bookman Old Style"/>
                <a:cs typeface="Bookman Old Style"/>
                <a:sym typeface="Bookman Old Style"/>
              </a:rPr>
              <a:t>The first line of the text must say it is an advertisement</a:t>
            </a:r>
            <a:endParaRPr/>
          </a:p>
          <a:p>
            <a:pPr indent="-342900" lvl="0" marL="342900" rtl="0" algn="l">
              <a:lnSpc>
                <a:spcPct val="90000"/>
              </a:lnSpc>
              <a:spcBef>
                <a:spcPts val="481"/>
              </a:spcBef>
              <a:spcAft>
                <a:spcPts val="0"/>
              </a:spcAft>
              <a:buClr>
                <a:srgbClr val="17365D"/>
              </a:buClr>
              <a:buSzPts val="2405"/>
              <a:buChar char="•"/>
            </a:pPr>
            <a:r>
              <a:rPr lang="en" sz="2405">
                <a:latin typeface="Bookman Old Style"/>
                <a:ea typeface="Bookman Old Style"/>
                <a:cs typeface="Bookman Old Style"/>
                <a:sym typeface="Bookman Old Style"/>
              </a:rPr>
              <a:t>The lawyer must track who receives the texts and the content</a:t>
            </a:r>
            <a:endParaRPr/>
          </a:p>
          <a:p>
            <a:pPr indent="-342900" lvl="0" marL="342900" rtl="0" algn="l">
              <a:lnSpc>
                <a:spcPct val="90000"/>
              </a:lnSpc>
              <a:spcBef>
                <a:spcPts val="481"/>
              </a:spcBef>
              <a:spcAft>
                <a:spcPts val="0"/>
              </a:spcAft>
              <a:buClr>
                <a:srgbClr val="17365D"/>
              </a:buClr>
              <a:buSzPts val="2405"/>
              <a:buChar char="•"/>
            </a:pPr>
            <a:r>
              <a:rPr lang="en" sz="2405">
                <a:latin typeface="Bookman Old Style"/>
                <a:ea typeface="Bookman Old Style"/>
                <a:cs typeface="Bookman Old Style"/>
                <a:sym typeface="Bookman Old Style"/>
              </a:rPr>
              <a:t>The lawyers must insure that the prospective client is not responsible for the data costs by working with cell phone service providers</a:t>
            </a:r>
            <a:endParaRPr/>
          </a:p>
          <a:p>
            <a:pPr indent="-342900" lvl="0" marL="342900" rtl="0" algn="l">
              <a:lnSpc>
                <a:spcPct val="90000"/>
              </a:lnSpc>
              <a:spcBef>
                <a:spcPts val="481"/>
              </a:spcBef>
              <a:spcAft>
                <a:spcPts val="0"/>
              </a:spcAft>
              <a:buClr>
                <a:srgbClr val="17365D"/>
              </a:buClr>
              <a:buSzPts val="2405"/>
              <a:buChar char="•"/>
            </a:pPr>
            <a:r>
              <a:rPr lang="en" sz="2405">
                <a:latin typeface="Bookman Old Style"/>
                <a:ea typeface="Bookman Old Style"/>
                <a:cs typeface="Bookman Old Style"/>
                <a:sym typeface="Bookman Old Style"/>
              </a:rPr>
              <a:t>Must have a method for prospective clients to opt out.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52"/>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Bookman Old Style"/>
              <a:buNone/>
            </a:pPr>
            <a:r>
              <a:rPr lang="en">
                <a:solidFill>
                  <a:srgbClr val="0F243E"/>
                </a:solidFill>
                <a:latin typeface="Bookman Old Style"/>
                <a:ea typeface="Bookman Old Style"/>
                <a:cs typeface="Bookman Old Style"/>
                <a:sym typeface="Bookman Old Style"/>
              </a:rPr>
              <a:t>Law Firms at Risk</a:t>
            </a:r>
            <a:endParaRPr/>
          </a:p>
        </p:txBody>
      </p:sp>
      <p:sp>
        <p:nvSpPr>
          <p:cNvPr id="338" name="Google Shape;338;p52"/>
          <p:cNvSpPr txBox="1"/>
          <p:nvPr>
            <p:ph idx="1" type="body"/>
          </p:nvPr>
        </p:nvSpPr>
        <p:spPr>
          <a:xfrm>
            <a:off x="457200" y="1200151"/>
            <a:ext cx="8229600" cy="31432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17365D"/>
              </a:buClr>
              <a:buSzPts val="2400"/>
              <a:buChar char="•"/>
            </a:pPr>
            <a:r>
              <a:rPr lang="en" sz="2400">
                <a:latin typeface="Bookman Old Style"/>
                <a:ea typeface="Bookman Old Style"/>
                <a:cs typeface="Bookman Old Style"/>
                <a:sym typeface="Bookman Old Style"/>
              </a:rPr>
              <a:t>Any firm relying on existing non-secure messaging systems to communicate with and about clients is </a:t>
            </a:r>
            <a:r>
              <a:rPr b="1" lang="en" sz="2400">
                <a:latin typeface="Bookman Old Style"/>
                <a:ea typeface="Bookman Old Style"/>
                <a:cs typeface="Bookman Old Style"/>
                <a:sym typeface="Bookman Old Style"/>
              </a:rPr>
              <a:t>putting themselves and their clients</a:t>
            </a:r>
            <a:r>
              <a:rPr lang="en" sz="2400">
                <a:latin typeface="Bookman Old Style"/>
                <a:ea typeface="Bookman Old Style"/>
                <a:cs typeface="Bookman Old Style"/>
                <a:sym typeface="Bookman Old Style"/>
              </a:rPr>
              <a:t>’ confidential information and privileged communications </a:t>
            </a:r>
            <a:r>
              <a:rPr b="1" lang="en" sz="2400">
                <a:latin typeface="Bookman Old Style"/>
                <a:ea typeface="Bookman Old Style"/>
                <a:cs typeface="Bookman Old Style"/>
                <a:sym typeface="Bookman Old Style"/>
              </a:rPr>
              <a:t>at risk</a:t>
            </a:r>
            <a:r>
              <a:rPr lang="en" sz="2400">
                <a:latin typeface="Bookman Old Style"/>
                <a:ea typeface="Bookman Old Style"/>
                <a:cs typeface="Bookman Old Style"/>
                <a:sym typeface="Bookman Old Style"/>
              </a:rPr>
              <a:t>.</a:t>
            </a:r>
            <a:endParaRPr/>
          </a:p>
          <a:p>
            <a:pPr indent="-190500" lvl="0" marL="342900" rtl="0" algn="l">
              <a:spcBef>
                <a:spcPts val="480"/>
              </a:spcBef>
              <a:spcAft>
                <a:spcPts val="0"/>
              </a:spcAft>
              <a:buClr>
                <a:srgbClr val="17365D"/>
              </a:buClr>
              <a:buSzPts val="2400"/>
              <a:buNone/>
            </a:pPr>
            <a:r>
              <a:t/>
            </a:r>
            <a:endParaRPr sz="2400">
              <a:latin typeface="Bookman Old Style"/>
              <a:ea typeface="Bookman Old Style"/>
              <a:cs typeface="Bookman Old Style"/>
              <a:sym typeface="Bookman Old Style"/>
            </a:endParaRPr>
          </a:p>
          <a:p>
            <a:pPr indent="-342900" lvl="0" marL="342900" rtl="0" algn="l">
              <a:spcBef>
                <a:spcPts val="480"/>
              </a:spcBef>
              <a:spcAft>
                <a:spcPts val="0"/>
              </a:spcAft>
              <a:buClr>
                <a:srgbClr val="17365D"/>
              </a:buClr>
              <a:buSzPts val="2400"/>
              <a:buChar char="•"/>
            </a:pPr>
            <a:r>
              <a:rPr lang="en" sz="2400">
                <a:latin typeface="Bookman Old Style"/>
                <a:ea typeface="Bookman Old Style"/>
                <a:cs typeface="Bookman Old Style"/>
                <a:sym typeface="Bookman Old Style"/>
              </a:rPr>
              <a:t>​Using a non-secure communication channel can also be a </a:t>
            </a:r>
            <a:r>
              <a:rPr b="1" lang="en" sz="2400">
                <a:latin typeface="Bookman Old Style"/>
                <a:ea typeface="Bookman Old Style"/>
                <a:cs typeface="Bookman Old Style"/>
                <a:sym typeface="Bookman Old Style"/>
              </a:rPr>
              <a:t>breach of ethical responsibility</a:t>
            </a:r>
            <a:r>
              <a:rPr lang="en" sz="2400">
                <a:latin typeface="Bookman Old Style"/>
                <a:ea typeface="Bookman Old Style"/>
                <a:cs typeface="Bookman Old Style"/>
                <a:sym typeface="Bookman Old Style"/>
              </a:rPr>
              <a: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53"/>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600"/>
              <a:buFont typeface="Bookman Old Style"/>
              <a:buNone/>
            </a:pPr>
            <a:r>
              <a:rPr lang="en" sz="3600">
                <a:solidFill>
                  <a:srgbClr val="0F243E"/>
                </a:solidFill>
                <a:latin typeface="Bookman Old Style"/>
                <a:ea typeface="Bookman Old Style"/>
                <a:cs typeface="Bookman Old Style"/>
                <a:sym typeface="Bookman Old Style"/>
              </a:rPr>
              <a:t>Steps law firms can take towards </a:t>
            </a:r>
            <a:br>
              <a:rPr lang="en" sz="3600">
                <a:solidFill>
                  <a:srgbClr val="0F243E"/>
                </a:solidFill>
                <a:latin typeface="Bookman Old Style"/>
                <a:ea typeface="Bookman Old Style"/>
                <a:cs typeface="Bookman Old Style"/>
                <a:sym typeface="Bookman Old Style"/>
              </a:rPr>
            </a:br>
            <a:r>
              <a:rPr lang="en" sz="3600">
                <a:solidFill>
                  <a:srgbClr val="0F243E"/>
                </a:solidFill>
                <a:latin typeface="Bookman Old Style"/>
                <a:ea typeface="Bookman Old Style"/>
                <a:cs typeface="Bookman Old Style"/>
                <a:sym typeface="Bookman Old Style"/>
              </a:rPr>
              <a:t>secure mobile communication</a:t>
            </a:r>
            <a:endParaRPr/>
          </a:p>
        </p:txBody>
      </p:sp>
      <p:sp>
        <p:nvSpPr>
          <p:cNvPr id="345" name="Google Shape;345;p53"/>
          <p:cNvSpPr txBox="1"/>
          <p:nvPr>
            <p:ph idx="1" type="body"/>
          </p:nvPr>
        </p:nvSpPr>
        <p:spPr>
          <a:xfrm>
            <a:off x="457200" y="1314449"/>
            <a:ext cx="8229600" cy="314325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17365D"/>
              </a:buClr>
              <a:buSzPts val="1800"/>
              <a:buChar char="•"/>
            </a:pPr>
            <a:r>
              <a:rPr lang="en" sz="1800">
                <a:latin typeface="Bookman Old Style"/>
                <a:ea typeface="Bookman Old Style"/>
                <a:cs typeface="Bookman Old Style"/>
                <a:sym typeface="Bookman Old Style"/>
              </a:rPr>
              <a:t>Password protection</a:t>
            </a:r>
            <a:endParaRPr/>
          </a:p>
          <a:p>
            <a:pPr indent="-228600" lvl="0" marL="342900" rtl="0" algn="l">
              <a:spcBef>
                <a:spcPts val="360"/>
              </a:spcBef>
              <a:spcAft>
                <a:spcPts val="0"/>
              </a:spcAft>
              <a:buClr>
                <a:srgbClr val="17365D"/>
              </a:buClr>
              <a:buSzPts val="1800"/>
              <a:buNone/>
            </a:pPr>
            <a:r>
              <a:t/>
            </a:r>
            <a:endParaRPr sz="1800">
              <a:latin typeface="Bookman Old Style"/>
              <a:ea typeface="Bookman Old Style"/>
              <a:cs typeface="Bookman Old Style"/>
              <a:sym typeface="Bookman Old Style"/>
            </a:endParaRPr>
          </a:p>
          <a:p>
            <a:pPr indent="-342900" lvl="0" marL="342900" rtl="0" algn="l">
              <a:spcBef>
                <a:spcPts val="360"/>
              </a:spcBef>
              <a:spcAft>
                <a:spcPts val="0"/>
              </a:spcAft>
              <a:buClr>
                <a:srgbClr val="17365D"/>
              </a:buClr>
              <a:buSzPts val="1800"/>
              <a:buChar char="•"/>
            </a:pPr>
            <a:r>
              <a:rPr lang="en" sz="1800">
                <a:latin typeface="Bookman Old Style"/>
                <a:ea typeface="Bookman Old Style"/>
                <a:cs typeface="Bookman Old Style"/>
                <a:sym typeface="Bookman Old Style"/>
              </a:rPr>
              <a:t>Multifactor authentication </a:t>
            </a:r>
            <a:endParaRPr/>
          </a:p>
          <a:p>
            <a:pPr indent="-228600" lvl="0" marL="342900" rtl="0" algn="l">
              <a:spcBef>
                <a:spcPts val="360"/>
              </a:spcBef>
              <a:spcAft>
                <a:spcPts val="0"/>
              </a:spcAft>
              <a:buClr>
                <a:srgbClr val="17365D"/>
              </a:buClr>
              <a:buSzPts val="1800"/>
              <a:buNone/>
            </a:pPr>
            <a:r>
              <a:t/>
            </a:r>
            <a:endParaRPr sz="1800">
              <a:latin typeface="Bookman Old Style"/>
              <a:ea typeface="Bookman Old Style"/>
              <a:cs typeface="Bookman Old Style"/>
              <a:sym typeface="Bookman Old Style"/>
            </a:endParaRPr>
          </a:p>
          <a:p>
            <a:pPr indent="-342900" lvl="0" marL="342900" rtl="0" algn="l">
              <a:spcBef>
                <a:spcPts val="360"/>
              </a:spcBef>
              <a:spcAft>
                <a:spcPts val="0"/>
              </a:spcAft>
              <a:buClr>
                <a:srgbClr val="17365D"/>
              </a:buClr>
              <a:buSzPts val="1800"/>
              <a:buChar char="•"/>
            </a:pPr>
            <a:r>
              <a:rPr lang="en" sz="1800">
                <a:latin typeface="Bookman Old Style"/>
                <a:ea typeface="Bookman Old Style"/>
                <a:cs typeface="Bookman Old Style"/>
                <a:sym typeface="Bookman Old Style"/>
              </a:rPr>
              <a:t>Hardware firewalls</a:t>
            </a:r>
            <a:endParaRPr/>
          </a:p>
          <a:p>
            <a:pPr indent="-228600" lvl="0" marL="342900" rtl="0" algn="l">
              <a:spcBef>
                <a:spcPts val="360"/>
              </a:spcBef>
              <a:spcAft>
                <a:spcPts val="0"/>
              </a:spcAft>
              <a:buClr>
                <a:srgbClr val="17365D"/>
              </a:buClr>
              <a:buSzPts val="1800"/>
              <a:buNone/>
            </a:pPr>
            <a:r>
              <a:t/>
            </a:r>
            <a:endParaRPr sz="1800">
              <a:latin typeface="Bookman Old Style"/>
              <a:ea typeface="Bookman Old Style"/>
              <a:cs typeface="Bookman Old Style"/>
              <a:sym typeface="Bookman Old Style"/>
            </a:endParaRPr>
          </a:p>
          <a:p>
            <a:pPr indent="-342900" lvl="0" marL="342900" rtl="0" algn="l">
              <a:spcBef>
                <a:spcPts val="360"/>
              </a:spcBef>
              <a:spcAft>
                <a:spcPts val="0"/>
              </a:spcAft>
              <a:buClr>
                <a:srgbClr val="17365D"/>
              </a:buClr>
              <a:buSzPts val="1800"/>
              <a:buChar char="•"/>
            </a:pPr>
            <a:r>
              <a:rPr lang="en" sz="1800">
                <a:latin typeface="Bookman Old Style"/>
                <a:ea typeface="Bookman Old Style"/>
                <a:cs typeface="Bookman Old Style"/>
                <a:sym typeface="Bookman Old Style"/>
              </a:rPr>
              <a:t>Encryption protocols for data sharing</a:t>
            </a:r>
            <a:endParaRPr/>
          </a:p>
          <a:p>
            <a:pPr indent="-228600" lvl="0" marL="342900" rtl="0" algn="l">
              <a:spcBef>
                <a:spcPts val="360"/>
              </a:spcBef>
              <a:spcAft>
                <a:spcPts val="0"/>
              </a:spcAft>
              <a:buClr>
                <a:srgbClr val="17365D"/>
              </a:buClr>
              <a:buSzPts val="1800"/>
              <a:buNone/>
            </a:pPr>
            <a:r>
              <a:t/>
            </a:r>
            <a:endParaRPr sz="1800">
              <a:latin typeface="Bookman Old Style"/>
              <a:ea typeface="Bookman Old Style"/>
              <a:cs typeface="Bookman Old Style"/>
              <a:sym typeface="Bookman Old Style"/>
            </a:endParaRPr>
          </a:p>
          <a:p>
            <a:pPr indent="-342900" lvl="0" marL="342900" rtl="0" algn="l">
              <a:spcBef>
                <a:spcPts val="360"/>
              </a:spcBef>
              <a:spcAft>
                <a:spcPts val="0"/>
              </a:spcAft>
              <a:buClr>
                <a:srgbClr val="17365D"/>
              </a:buClr>
              <a:buSzPts val="1800"/>
              <a:buChar char="•"/>
            </a:pPr>
            <a:r>
              <a:rPr lang="en" sz="1800">
                <a:latin typeface="Bookman Old Style"/>
                <a:ea typeface="Bookman Old Style"/>
                <a:cs typeface="Bookman Old Style"/>
                <a:sym typeface="Bookman Old Style"/>
              </a:rPr>
              <a:t>Training</a:t>
            </a:r>
            <a:endParaRPr/>
          </a:p>
          <a:p>
            <a:pPr indent="0" lvl="0" marL="0" rtl="0" algn="l">
              <a:spcBef>
                <a:spcPts val="360"/>
              </a:spcBef>
              <a:spcAft>
                <a:spcPts val="0"/>
              </a:spcAft>
              <a:buClr>
                <a:srgbClr val="17365D"/>
              </a:buClr>
              <a:buSzPts val="1800"/>
              <a:buNone/>
            </a:pPr>
            <a:r>
              <a:rPr lang="en" sz="1800">
                <a:latin typeface="Bookman Old Style"/>
                <a:ea typeface="Bookman Old Style"/>
                <a:cs typeface="Bookman Old Style"/>
                <a:sym typeface="Bookman Old Style"/>
              </a:rPr>
              <a:t> </a:t>
            </a:r>
            <a:endParaRPr/>
          </a:p>
          <a:p>
            <a:pPr indent="-342900" lvl="0" marL="342900" rtl="0" algn="l">
              <a:spcBef>
                <a:spcPts val="360"/>
              </a:spcBef>
              <a:spcAft>
                <a:spcPts val="0"/>
              </a:spcAft>
              <a:buClr>
                <a:srgbClr val="17365D"/>
              </a:buClr>
              <a:buSzPts val="1800"/>
              <a:buChar char="•"/>
            </a:pPr>
            <a:r>
              <a:rPr lang="en" sz="1800">
                <a:latin typeface="Bookman Old Style"/>
                <a:ea typeface="Bookman Old Style"/>
                <a:cs typeface="Bookman Old Style"/>
                <a:sym typeface="Bookman Old Style"/>
              </a:rPr>
              <a:t>Testing to insure compliance </a:t>
            </a:r>
            <a:endParaRPr/>
          </a:p>
          <a:p>
            <a:pPr indent="0" lvl="0" marL="0" rtl="0" algn="l">
              <a:spcBef>
                <a:spcPts val="360"/>
              </a:spcBef>
              <a:spcAft>
                <a:spcPts val="0"/>
              </a:spcAft>
              <a:buClr>
                <a:srgbClr val="17365D"/>
              </a:buClr>
              <a:buSzPts val="1800"/>
              <a:buNone/>
            </a:pPr>
            <a:r>
              <a:t/>
            </a:r>
            <a:endParaRPr sz="1800">
              <a:latin typeface="Bookman Old Style"/>
              <a:ea typeface="Bookman Old Style"/>
              <a:cs typeface="Bookman Old Style"/>
              <a:sym typeface="Bookman Old Styl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7"/>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240"/>
              <a:buFont typeface="Bookman Old Style"/>
              <a:buNone/>
            </a:pPr>
            <a:r>
              <a:rPr lang="en" sz="3240">
                <a:solidFill>
                  <a:srgbClr val="0F243E"/>
                </a:solidFill>
                <a:latin typeface="Bookman Old Style"/>
                <a:ea typeface="Bookman Old Style"/>
                <a:cs typeface="Bookman Old Style"/>
                <a:sym typeface="Bookman Old Style"/>
              </a:rPr>
              <a:t>The Age of Hacking: Organization and Client Data at Risk</a:t>
            </a:r>
            <a:endParaRPr/>
          </a:p>
        </p:txBody>
      </p:sp>
      <p:sp>
        <p:nvSpPr>
          <p:cNvPr id="156" name="Google Shape;156;p27"/>
          <p:cNvSpPr txBox="1"/>
          <p:nvPr>
            <p:ph idx="1" type="body"/>
          </p:nvPr>
        </p:nvSpPr>
        <p:spPr>
          <a:xfrm>
            <a:off x="457200" y="1083399"/>
            <a:ext cx="8229600" cy="32575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17365D"/>
              </a:buClr>
              <a:buSzPts val="1900"/>
              <a:buChar char="•"/>
            </a:pPr>
            <a:r>
              <a:rPr b="1" lang="en" sz="1900">
                <a:latin typeface="Bookman Old Style"/>
                <a:ea typeface="Bookman Old Style"/>
                <a:cs typeface="Bookman Old Style"/>
                <a:sym typeface="Bookman Old Style"/>
              </a:rPr>
              <a:t>Equifax</a:t>
            </a:r>
            <a:r>
              <a:rPr lang="en" sz="1900">
                <a:latin typeface="Bookman Old Style"/>
                <a:ea typeface="Bookman Old Style"/>
                <a:cs typeface="Bookman Old Style"/>
                <a:sym typeface="Bookman Old Style"/>
              </a:rPr>
              <a:t> – 143 million Social Security Numbers</a:t>
            </a:r>
            <a:endParaRPr/>
          </a:p>
          <a:p>
            <a:pPr indent="0" lvl="0" marL="0" rtl="0" algn="r">
              <a:spcBef>
                <a:spcPts val="1600"/>
              </a:spcBef>
              <a:spcAft>
                <a:spcPts val="0"/>
              </a:spcAft>
              <a:buClr>
                <a:srgbClr val="0F243E"/>
              </a:buClr>
              <a:buSzPts val="1400"/>
              <a:buNone/>
            </a:pPr>
            <a:r>
              <a:rPr lang="en" sz="1400">
                <a:solidFill>
                  <a:srgbClr val="0F243E"/>
                </a:solidFill>
                <a:latin typeface="Bookman Old Style"/>
                <a:ea typeface="Bookman Old Style"/>
                <a:cs typeface="Bookman Old Style"/>
                <a:sym typeface="Bookman Old Style"/>
              </a:rPr>
              <a:t>Source:</a:t>
            </a:r>
            <a:r>
              <a:rPr lang="en" sz="2000">
                <a:solidFill>
                  <a:srgbClr val="0F243E"/>
                </a:solidFill>
                <a:latin typeface="Bookman Old Style"/>
                <a:ea typeface="Bookman Old Style"/>
                <a:cs typeface="Bookman Old Style"/>
                <a:sym typeface="Bookman Old Style"/>
              </a:rPr>
              <a:t> </a:t>
            </a:r>
            <a:r>
              <a:rPr lang="en" sz="1400" u="sng">
                <a:solidFill>
                  <a:schemeClr val="hlink"/>
                </a:solidFill>
                <a:latin typeface="Bookman Old Style"/>
                <a:ea typeface="Bookman Old Style"/>
                <a:cs typeface="Bookman Old Style"/>
                <a:sym typeface="Bookman Old Style"/>
                <a:hlinkClick r:id="rId3"/>
              </a:rPr>
              <a:t>CNN</a:t>
            </a:r>
            <a:endParaRPr sz="1400">
              <a:solidFill>
                <a:srgbClr val="0F243E"/>
              </a:solidFill>
              <a:latin typeface="Bookman Old Style"/>
              <a:ea typeface="Bookman Old Style"/>
              <a:cs typeface="Bookman Old Style"/>
              <a:sym typeface="Bookman Old Style"/>
            </a:endParaRPr>
          </a:p>
          <a:p>
            <a:pPr indent="-342900" lvl="0" marL="342900" rtl="0" algn="l">
              <a:spcBef>
                <a:spcPts val="1580"/>
              </a:spcBef>
              <a:spcAft>
                <a:spcPts val="0"/>
              </a:spcAft>
              <a:buClr>
                <a:srgbClr val="17365D"/>
              </a:buClr>
              <a:buSzPts val="1900"/>
              <a:buChar char="•"/>
            </a:pPr>
            <a:r>
              <a:rPr b="1" lang="en" sz="1900">
                <a:latin typeface="Bookman Old Style"/>
                <a:ea typeface="Bookman Old Style"/>
                <a:cs typeface="Bookman Old Style"/>
                <a:sym typeface="Bookman Old Style"/>
              </a:rPr>
              <a:t>Yahoo </a:t>
            </a:r>
            <a:r>
              <a:rPr lang="en" sz="1900">
                <a:latin typeface="Bookman Old Style"/>
                <a:ea typeface="Bookman Old Style"/>
                <a:cs typeface="Bookman Old Style"/>
                <a:sym typeface="Bookman Old Style"/>
              </a:rPr>
              <a:t>– 200 million users’ private information </a:t>
            </a:r>
            <a:endParaRPr/>
          </a:p>
          <a:p>
            <a:pPr indent="0" lvl="0" marL="0" rtl="0" algn="r">
              <a:spcBef>
                <a:spcPts val="1480"/>
              </a:spcBef>
              <a:spcAft>
                <a:spcPts val="0"/>
              </a:spcAft>
              <a:buClr>
                <a:srgbClr val="0F243E"/>
              </a:buClr>
              <a:buSzPts val="1400"/>
              <a:buNone/>
            </a:pPr>
            <a:r>
              <a:rPr lang="en" sz="1400">
                <a:solidFill>
                  <a:srgbClr val="0F243E"/>
                </a:solidFill>
                <a:latin typeface="Bookman Old Style"/>
                <a:ea typeface="Bookman Old Style"/>
                <a:cs typeface="Bookman Old Style"/>
                <a:sym typeface="Bookman Old Style"/>
              </a:rPr>
              <a:t>Source: </a:t>
            </a:r>
            <a:r>
              <a:rPr lang="en" sz="1400" u="sng">
                <a:solidFill>
                  <a:schemeClr val="hlink"/>
                </a:solidFill>
                <a:latin typeface="Bookman Old Style"/>
                <a:ea typeface="Bookman Old Style"/>
                <a:cs typeface="Bookman Old Style"/>
                <a:sym typeface="Bookman Old Style"/>
                <a:hlinkClick r:id="rId4"/>
              </a:rPr>
              <a:t>AP</a:t>
            </a:r>
            <a:endParaRPr sz="1400">
              <a:solidFill>
                <a:srgbClr val="0F243E"/>
              </a:solidFill>
              <a:latin typeface="Bookman Old Style"/>
              <a:ea typeface="Bookman Old Style"/>
              <a:cs typeface="Bookman Old Style"/>
              <a:sym typeface="Bookman Old Style"/>
            </a:endParaRPr>
          </a:p>
          <a:p>
            <a:pPr indent="-342900" lvl="0" marL="342900" rtl="0" algn="l">
              <a:spcBef>
                <a:spcPts val="1580"/>
              </a:spcBef>
              <a:spcAft>
                <a:spcPts val="0"/>
              </a:spcAft>
              <a:buClr>
                <a:srgbClr val="17365D"/>
              </a:buClr>
              <a:buSzPts val="1900"/>
              <a:buChar char="•"/>
            </a:pPr>
            <a:r>
              <a:rPr b="1" lang="en" sz="1900">
                <a:latin typeface="Bookman Old Style"/>
                <a:ea typeface="Bookman Old Style"/>
                <a:cs typeface="Bookman Old Style"/>
                <a:sym typeface="Bookman Old Style"/>
              </a:rPr>
              <a:t>Uber </a:t>
            </a:r>
            <a:r>
              <a:rPr lang="en" sz="1900">
                <a:latin typeface="Bookman Old Style"/>
                <a:ea typeface="Bookman Old Style"/>
                <a:cs typeface="Bookman Old Style"/>
                <a:sym typeface="Bookman Old Style"/>
              </a:rPr>
              <a:t>– 57 million customer data breach  </a:t>
            </a:r>
            <a:endParaRPr/>
          </a:p>
          <a:p>
            <a:pPr indent="0" lvl="0" marL="0" rtl="0" algn="r">
              <a:spcBef>
                <a:spcPts val="1480"/>
              </a:spcBef>
              <a:spcAft>
                <a:spcPts val="0"/>
              </a:spcAft>
              <a:buClr>
                <a:srgbClr val="0F243E"/>
              </a:buClr>
              <a:buSzPts val="1400"/>
              <a:buNone/>
            </a:pPr>
            <a:r>
              <a:rPr lang="en" sz="1400">
                <a:solidFill>
                  <a:srgbClr val="0F243E"/>
                </a:solidFill>
                <a:latin typeface="Bookman Old Style"/>
                <a:ea typeface="Bookman Old Style"/>
                <a:cs typeface="Bookman Old Style"/>
                <a:sym typeface="Bookman Old Style"/>
              </a:rPr>
              <a:t>Source: </a:t>
            </a:r>
            <a:r>
              <a:rPr lang="en" sz="1400" u="sng">
                <a:solidFill>
                  <a:schemeClr val="hlink"/>
                </a:solidFill>
                <a:latin typeface="Bookman Old Style"/>
                <a:ea typeface="Bookman Old Style"/>
                <a:cs typeface="Bookman Old Style"/>
                <a:sym typeface="Bookman Old Style"/>
                <a:hlinkClick r:id="rId5"/>
              </a:rPr>
              <a:t>TechCrunch</a:t>
            </a:r>
            <a:endParaRPr sz="1400">
              <a:solidFill>
                <a:srgbClr val="0F243E"/>
              </a:solidFill>
              <a:latin typeface="Bookman Old Style"/>
              <a:ea typeface="Bookman Old Style"/>
              <a:cs typeface="Bookman Old Style"/>
              <a:sym typeface="Bookman Old Style"/>
            </a:endParaRPr>
          </a:p>
          <a:p>
            <a:pPr indent="0" lvl="0" marL="0" rtl="0" algn="r">
              <a:spcBef>
                <a:spcPts val="1580"/>
              </a:spcBef>
              <a:spcAft>
                <a:spcPts val="0"/>
              </a:spcAft>
              <a:buClr>
                <a:srgbClr val="17365D"/>
              </a:buClr>
              <a:buSzPts val="1900"/>
              <a:buNone/>
            </a:pPr>
            <a:r>
              <a:t/>
            </a:r>
            <a:endParaRPr sz="1900">
              <a:latin typeface="Bookman Old Style"/>
              <a:ea typeface="Bookman Old Style"/>
              <a:cs typeface="Bookman Old Style"/>
              <a:sym typeface="Bookman Old Style"/>
            </a:endParaRPr>
          </a:p>
          <a:p>
            <a:pPr indent="0" lvl="0" marL="0" rtl="0" algn="l">
              <a:spcBef>
                <a:spcPts val="1760"/>
              </a:spcBef>
              <a:spcAft>
                <a:spcPts val="0"/>
              </a:spcAft>
              <a:buClr>
                <a:srgbClr val="17365D"/>
              </a:buClr>
              <a:buSzPts val="28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Google Shape;351;p54"/>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Bookman Old Style"/>
              <a:buNone/>
            </a:pPr>
            <a:r>
              <a:rPr lang="en">
                <a:latin typeface="Bookman Old Style"/>
                <a:ea typeface="Bookman Old Style"/>
                <a:cs typeface="Bookman Old Style"/>
                <a:sym typeface="Bookman Old Style"/>
              </a:rPr>
              <a:t>Texting Weakness</a:t>
            </a:r>
            <a:endParaRPr/>
          </a:p>
        </p:txBody>
      </p:sp>
      <p:sp>
        <p:nvSpPr>
          <p:cNvPr id="352" name="Google Shape;352;p54"/>
          <p:cNvSpPr txBox="1"/>
          <p:nvPr>
            <p:ph idx="1" type="body"/>
          </p:nvPr>
        </p:nvSpPr>
        <p:spPr>
          <a:xfrm>
            <a:off x="457200" y="1200151"/>
            <a:ext cx="8229600" cy="32575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17365D"/>
              </a:buClr>
              <a:buSzPts val="2800"/>
              <a:buChar char="•"/>
            </a:pPr>
            <a:r>
              <a:rPr lang="en">
                <a:latin typeface="Bookman Old Style"/>
                <a:ea typeface="Bookman Old Style"/>
                <a:cs typeface="Bookman Old Style"/>
                <a:sym typeface="Bookman Old Style"/>
              </a:rPr>
              <a:t>Vulnerability due handoff to intermediaries </a:t>
            </a:r>
            <a:endParaRPr/>
          </a:p>
          <a:p>
            <a:pPr indent="-342900" lvl="0" marL="342900" rtl="0" algn="l">
              <a:spcBef>
                <a:spcPts val="560"/>
              </a:spcBef>
              <a:spcAft>
                <a:spcPts val="0"/>
              </a:spcAft>
              <a:buClr>
                <a:srgbClr val="17365D"/>
              </a:buClr>
              <a:buSzPts val="2800"/>
              <a:buChar char="•"/>
            </a:pPr>
            <a:r>
              <a:rPr lang="en">
                <a:latin typeface="Bookman Old Style"/>
                <a:ea typeface="Bookman Old Style"/>
                <a:cs typeface="Bookman Old Style"/>
                <a:sym typeface="Bookman Old Style"/>
              </a:rPr>
              <a:t>Lack of encryption </a:t>
            </a:r>
            <a:endParaRPr/>
          </a:p>
          <a:p>
            <a:pPr indent="-342900" lvl="0" marL="342900" rtl="0" algn="l">
              <a:spcBef>
                <a:spcPts val="560"/>
              </a:spcBef>
              <a:spcAft>
                <a:spcPts val="0"/>
              </a:spcAft>
              <a:buClr>
                <a:srgbClr val="17365D"/>
              </a:buClr>
              <a:buSzPts val="2800"/>
              <a:buChar char="•"/>
            </a:pPr>
            <a:r>
              <a:rPr lang="en">
                <a:latin typeface="Bookman Old Style"/>
                <a:ea typeface="Bookman Old Style"/>
                <a:cs typeface="Bookman Old Style"/>
                <a:sym typeface="Bookman Old Style"/>
              </a:rPr>
              <a:t>Spoofing </a:t>
            </a:r>
            <a:endParaRPr/>
          </a:p>
          <a:p>
            <a:pPr indent="-342900" lvl="0" marL="342900" rtl="0" algn="l">
              <a:spcBef>
                <a:spcPts val="560"/>
              </a:spcBef>
              <a:spcAft>
                <a:spcPts val="0"/>
              </a:spcAft>
              <a:buClr>
                <a:srgbClr val="17365D"/>
              </a:buClr>
              <a:buSzPts val="2800"/>
              <a:buChar char="•"/>
            </a:pPr>
            <a:r>
              <a:rPr lang="en">
                <a:latin typeface="Bookman Old Style"/>
                <a:ea typeface="Bookman Old Style"/>
                <a:cs typeface="Bookman Old Style"/>
                <a:sym typeface="Bookman Old Style"/>
              </a:rPr>
              <a:t>Individual error</a:t>
            </a:r>
            <a:endParaRPr/>
          </a:p>
          <a:p>
            <a:pPr indent="-342900" lvl="0" marL="342900" rtl="0" algn="l">
              <a:spcBef>
                <a:spcPts val="560"/>
              </a:spcBef>
              <a:spcAft>
                <a:spcPts val="0"/>
              </a:spcAft>
              <a:buClr>
                <a:srgbClr val="17365D"/>
              </a:buClr>
              <a:buSzPts val="2800"/>
              <a:buChar char="•"/>
            </a:pPr>
            <a:r>
              <a:rPr lang="en">
                <a:latin typeface="Bookman Old Style"/>
                <a:ea typeface="Bookman Old Style"/>
                <a:cs typeface="Bookman Old Style"/>
                <a:sym typeface="Bookman Old Style"/>
              </a:rPr>
              <a:t>Data on device </a:t>
            </a:r>
            <a:endParaRPr/>
          </a:p>
          <a:p>
            <a:pPr indent="-342900" lvl="0" marL="342900" rtl="0" algn="l">
              <a:spcBef>
                <a:spcPts val="560"/>
              </a:spcBef>
              <a:spcAft>
                <a:spcPts val="0"/>
              </a:spcAft>
              <a:buClr>
                <a:srgbClr val="17365D"/>
              </a:buClr>
              <a:buSzPts val="2800"/>
              <a:buChar char="•"/>
            </a:pPr>
            <a:r>
              <a:rPr lang="en">
                <a:latin typeface="Bookman Old Style"/>
                <a:ea typeface="Bookman Old Style"/>
                <a:cs typeface="Bookman Old Style"/>
                <a:sym typeface="Bookman Old Style"/>
              </a:rPr>
              <a:t>Network connection exposure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Google Shape;358;p55"/>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Bookman Old Style"/>
              <a:buNone/>
            </a:pPr>
            <a:r>
              <a:rPr lang="en" sz="3959">
                <a:latin typeface="Bookman Old Style"/>
                <a:ea typeface="Bookman Old Style"/>
                <a:cs typeface="Bookman Old Style"/>
                <a:sym typeface="Bookman Old Style"/>
              </a:rPr>
              <a:t>Reasonable Efforts in Current  Environment </a:t>
            </a:r>
            <a:endParaRPr/>
          </a:p>
        </p:txBody>
      </p:sp>
      <p:sp>
        <p:nvSpPr>
          <p:cNvPr id="359" name="Google Shape;359;p55"/>
          <p:cNvSpPr txBox="1"/>
          <p:nvPr>
            <p:ph idx="1" type="body"/>
          </p:nvPr>
        </p:nvSpPr>
        <p:spPr>
          <a:xfrm>
            <a:off x="457200" y="1657349"/>
            <a:ext cx="8229600" cy="280035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17365D"/>
              </a:buClr>
              <a:buSzPts val="2800"/>
              <a:buChar char="•"/>
            </a:pPr>
            <a:r>
              <a:rPr lang="en">
                <a:latin typeface="Bookman Old Style"/>
                <a:ea typeface="Bookman Old Style"/>
                <a:cs typeface="Bookman Old Style"/>
                <a:sym typeface="Bookman Old Style"/>
              </a:rPr>
              <a:t>Encryption Industry Standard AES 256 Bit</a:t>
            </a:r>
            <a:endParaRPr/>
          </a:p>
          <a:p>
            <a:pPr indent="-165100" lvl="0" marL="342900" rtl="0" algn="l">
              <a:spcBef>
                <a:spcPts val="560"/>
              </a:spcBef>
              <a:spcAft>
                <a:spcPts val="0"/>
              </a:spcAft>
              <a:buClr>
                <a:srgbClr val="17365D"/>
              </a:buClr>
              <a:buSzPts val="2800"/>
              <a:buNone/>
            </a:pPr>
            <a:r>
              <a:t/>
            </a:r>
            <a:endParaRPr>
              <a:latin typeface="Bookman Old Style"/>
              <a:ea typeface="Bookman Old Style"/>
              <a:cs typeface="Bookman Old Style"/>
              <a:sym typeface="Bookman Old Style"/>
            </a:endParaRPr>
          </a:p>
          <a:p>
            <a:pPr indent="-342900" lvl="0" marL="342900" rtl="0" algn="l">
              <a:spcBef>
                <a:spcPts val="560"/>
              </a:spcBef>
              <a:spcAft>
                <a:spcPts val="0"/>
              </a:spcAft>
              <a:buClr>
                <a:srgbClr val="17365D"/>
              </a:buClr>
              <a:buSzPts val="2800"/>
              <a:buChar char="•"/>
            </a:pPr>
            <a:r>
              <a:rPr lang="en">
                <a:latin typeface="Bookman Old Style"/>
                <a:ea typeface="Bookman Old Style"/>
                <a:cs typeface="Bookman Old Style"/>
                <a:sym typeface="Bookman Old Style"/>
              </a:rPr>
              <a:t>End to End Encryption </a:t>
            </a:r>
            <a:endParaRPr/>
          </a:p>
          <a:p>
            <a:pPr indent="0" lvl="0" marL="0" rtl="0" algn="l">
              <a:spcBef>
                <a:spcPts val="560"/>
              </a:spcBef>
              <a:spcAft>
                <a:spcPts val="0"/>
              </a:spcAft>
              <a:buClr>
                <a:srgbClr val="17365D"/>
              </a:buClr>
              <a:buSzPts val="2800"/>
              <a:buNone/>
            </a:pPr>
            <a:r>
              <a:t/>
            </a:r>
            <a:endParaRPr>
              <a:latin typeface="Bookman Old Style"/>
              <a:ea typeface="Bookman Old Style"/>
              <a:cs typeface="Bookman Old Style"/>
              <a:sym typeface="Bookman Old Style"/>
            </a:endParaRPr>
          </a:p>
          <a:p>
            <a:pPr indent="-165100" lvl="0" marL="342900" rtl="0" algn="l">
              <a:spcBef>
                <a:spcPts val="560"/>
              </a:spcBef>
              <a:spcAft>
                <a:spcPts val="0"/>
              </a:spcAft>
              <a:buClr>
                <a:srgbClr val="17365D"/>
              </a:buClr>
              <a:buSzPts val="28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Google Shape;365;p56"/>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Bookman Old Style"/>
              <a:buNone/>
            </a:pPr>
            <a:r>
              <a:rPr lang="en">
                <a:latin typeface="Bookman Old Style"/>
                <a:ea typeface="Bookman Old Style"/>
                <a:cs typeface="Bookman Old Style"/>
                <a:sym typeface="Bookman Old Style"/>
              </a:rPr>
              <a:t>Encryption Standards </a:t>
            </a:r>
            <a:endParaRPr/>
          </a:p>
        </p:txBody>
      </p:sp>
      <p:sp>
        <p:nvSpPr>
          <p:cNvPr id="366" name="Google Shape;366;p56"/>
          <p:cNvSpPr txBox="1"/>
          <p:nvPr>
            <p:ph idx="1" type="body"/>
          </p:nvPr>
        </p:nvSpPr>
        <p:spPr>
          <a:xfrm>
            <a:off x="457200" y="1200151"/>
            <a:ext cx="8229600" cy="32575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17365D"/>
              </a:buClr>
              <a:buSzPts val="2800"/>
              <a:buChar char="•"/>
            </a:pPr>
            <a:r>
              <a:rPr lang="en">
                <a:latin typeface="Bookman Old Style"/>
                <a:ea typeface="Bookman Old Style"/>
                <a:cs typeface="Bookman Old Style"/>
                <a:sym typeface="Bookman Old Style"/>
              </a:rPr>
              <a:t>Why 256 bit?</a:t>
            </a:r>
            <a:endParaRPr/>
          </a:p>
          <a:p>
            <a:pPr indent="-165100" lvl="0" marL="342900" rtl="0" algn="l">
              <a:spcBef>
                <a:spcPts val="560"/>
              </a:spcBef>
              <a:spcAft>
                <a:spcPts val="0"/>
              </a:spcAft>
              <a:buClr>
                <a:srgbClr val="17365D"/>
              </a:buClr>
              <a:buSzPts val="2800"/>
              <a:buNone/>
            </a:pPr>
            <a:r>
              <a:t/>
            </a:r>
            <a:endParaRPr>
              <a:latin typeface="Bookman Old Style"/>
              <a:ea typeface="Bookman Old Style"/>
              <a:cs typeface="Bookman Old Style"/>
              <a:sym typeface="Bookman Old Style"/>
            </a:endParaRPr>
          </a:p>
          <a:p>
            <a:pPr indent="-342900" lvl="0" marL="342900" rtl="0" algn="l">
              <a:spcBef>
                <a:spcPts val="560"/>
              </a:spcBef>
              <a:spcAft>
                <a:spcPts val="0"/>
              </a:spcAft>
              <a:buClr>
                <a:srgbClr val="17365D"/>
              </a:buClr>
              <a:buSzPts val="2800"/>
              <a:buChar char="•"/>
            </a:pPr>
            <a:r>
              <a:rPr lang="en">
                <a:latin typeface="Bookman Old Style"/>
                <a:ea typeface="Bookman Old Style"/>
                <a:cs typeface="Bookman Old Style"/>
                <a:sym typeface="Bookman Old Style"/>
              </a:rPr>
              <a:t>What is 256 aes bit encryption?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57"/>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Bookman Old Style"/>
              <a:buNone/>
            </a:pPr>
            <a:r>
              <a:rPr lang="en">
                <a:latin typeface="Bookman Old Style"/>
                <a:ea typeface="Bookman Old Style"/>
                <a:cs typeface="Bookman Old Style"/>
                <a:sym typeface="Bookman Old Style"/>
              </a:rPr>
              <a:t>End to End Encryption </a:t>
            </a:r>
            <a:endParaRPr/>
          </a:p>
        </p:txBody>
      </p:sp>
      <p:sp>
        <p:nvSpPr>
          <p:cNvPr id="373" name="Google Shape;373;p57"/>
          <p:cNvSpPr txBox="1"/>
          <p:nvPr>
            <p:ph idx="1" type="body"/>
          </p:nvPr>
        </p:nvSpPr>
        <p:spPr>
          <a:xfrm>
            <a:off x="457200" y="1200151"/>
            <a:ext cx="8229600" cy="32575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17365D"/>
              </a:buClr>
              <a:buSzPts val="2800"/>
              <a:buChar char="•"/>
            </a:pPr>
            <a:r>
              <a:rPr lang="en">
                <a:latin typeface="Bookman Old Style"/>
                <a:ea typeface="Bookman Old Style"/>
                <a:cs typeface="Bookman Old Style"/>
                <a:sym typeface="Bookman Old Style"/>
              </a:rPr>
              <a:t>Data is encrypted on the senders’ devices or networks and remains encrypted until it is decrypted on recipients’ devices or networks </a:t>
            </a:r>
            <a:endParaRPr/>
          </a:p>
          <a:p>
            <a:pPr indent="0" lvl="0" marL="0" rtl="0" algn="l">
              <a:spcBef>
                <a:spcPts val="560"/>
              </a:spcBef>
              <a:spcAft>
                <a:spcPts val="0"/>
              </a:spcAft>
              <a:buClr>
                <a:srgbClr val="17365D"/>
              </a:buClr>
              <a:buSzPts val="2800"/>
              <a:buNone/>
            </a:pPr>
            <a:r>
              <a:t/>
            </a:r>
            <a:endParaRPr>
              <a:latin typeface="Bookman Old Style"/>
              <a:ea typeface="Bookman Old Style"/>
              <a:cs typeface="Bookman Old Style"/>
              <a:sym typeface="Bookman Old Style"/>
            </a:endParaRPr>
          </a:p>
          <a:p>
            <a:pPr indent="-342900" lvl="0" marL="342900" rtl="0" algn="l">
              <a:spcBef>
                <a:spcPts val="560"/>
              </a:spcBef>
              <a:spcAft>
                <a:spcPts val="0"/>
              </a:spcAft>
              <a:buClr>
                <a:srgbClr val="17365D"/>
              </a:buClr>
              <a:buSzPts val="2800"/>
              <a:buChar char="•"/>
            </a:pPr>
            <a:r>
              <a:rPr lang="en">
                <a:latin typeface="Bookman Old Style"/>
                <a:ea typeface="Bookman Old Style"/>
                <a:cs typeface="Bookman Old Style"/>
                <a:sym typeface="Bookman Old Style"/>
              </a:rPr>
              <a:t>Decryption occurs at the end point of the communication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sp>
        <p:nvSpPr>
          <p:cNvPr id="379" name="Google Shape;379;p58"/>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959"/>
              <a:buFont typeface="Bookman Old Style"/>
              <a:buNone/>
            </a:pPr>
            <a:r>
              <a:rPr lang="en" sz="3959">
                <a:solidFill>
                  <a:srgbClr val="0F243E"/>
                </a:solidFill>
                <a:latin typeface="Bookman Old Style"/>
                <a:ea typeface="Bookman Old Style"/>
                <a:cs typeface="Bookman Old Style"/>
                <a:sym typeface="Bookman Old Style"/>
              </a:rPr>
              <a:t>Steps to End-to-End Encryption</a:t>
            </a:r>
            <a:endParaRPr/>
          </a:p>
        </p:txBody>
      </p:sp>
      <p:pic>
        <p:nvPicPr>
          <p:cNvPr id="380" name="Google Shape;380;p58"/>
          <p:cNvPicPr preferRelativeResize="0"/>
          <p:nvPr>
            <p:ph idx="1" type="body"/>
          </p:nvPr>
        </p:nvPicPr>
        <p:blipFill rotWithShape="1">
          <a:blip r:embed="rId3">
            <a:alphaModFix/>
          </a:blip>
          <a:srcRect b="0" l="0" r="0" t="0"/>
          <a:stretch/>
        </p:blipFill>
        <p:spPr>
          <a:xfrm>
            <a:off x="533400" y="1200150"/>
            <a:ext cx="3526262" cy="3257550"/>
          </a:xfrm>
          <a:prstGeom prst="rect">
            <a:avLst/>
          </a:prstGeom>
          <a:noFill/>
          <a:ln>
            <a:noFill/>
          </a:ln>
        </p:spPr>
      </p:pic>
      <p:sp>
        <p:nvSpPr>
          <p:cNvPr id="381" name="Google Shape;381;p58"/>
          <p:cNvSpPr txBox="1"/>
          <p:nvPr/>
        </p:nvSpPr>
        <p:spPr>
          <a:xfrm>
            <a:off x="4800600" y="1657350"/>
            <a:ext cx="2819400"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rgbClr val="17365D"/>
                </a:solidFill>
                <a:latin typeface="Bookman Old Style"/>
                <a:ea typeface="Bookman Old Style"/>
                <a:cs typeface="Bookman Old Style"/>
                <a:sym typeface="Bookman Old Style"/>
              </a:rPr>
              <a:t>Source: </a:t>
            </a:r>
            <a:r>
              <a:rPr lang="en" sz="1800" u="sng">
                <a:solidFill>
                  <a:schemeClr val="hlink"/>
                </a:solidFill>
                <a:latin typeface="Bookman Old Style"/>
                <a:ea typeface="Bookman Old Style"/>
                <a:cs typeface="Bookman Old Style"/>
                <a:sym typeface="Bookman Old Style"/>
                <a:hlinkClick r:id="rId4"/>
              </a:rPr>
              <a:t>ResearchGate</a:t>
            </a:r>
            <a:endParaRPr sz="18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p59"/>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Bookman Old Style"/>
              <a:buNone/>
            </a:pPr>
            <a:r>
              <a:rPr lang="en">
                <a:latin typeface="Bookman Old Style"/>
                <a:ea typeface="Bookman Old Style"/>
                <a:cs typeface="Bookman Old Style"/>
                <a:sym typeface="Bookman Old Style"/>
              </a:rPr>
              <a:t>Data on Device</a:t>
            </a:r>
            <a:endParaRPr/>
          </a:p>
        </p:txBody>
      </p:sp>
      <p:sp>
        <p:nvSpPr>
          <p:cNvPr id="388" name="Google Shape;388;p59"/>
          <p:cNvSpPr txBox="1"/>
          <p:nvPr>
            <p:ph idx="1" type="body"/>
          </p:nvPr>
        </p:nvSpPr>
        <p:spPr>
          <a:xfrm>
            <a:off x="457200" y="1200151"/>
            <a:ext cx="8229600" cy="32575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17365D"/>
              </a:buClr>
              <a:buSzPts val="2800"/>
              <a:buChar char="•"/>
            </a:pPr>
            <a:r>
              <a:rPr lang="en">
                <a:latin typeface="Bookman Old Style"/>
                <a:ea typeface="Bookman Old Style"/>
                <a:cs typeface="Bookman Old Style"/>
                <a:sym typeface="Bookman Old Style"/>
              </a:rPr>
              <a:t>Information on device </a:t>
            </a:r>
            <a:endParaRPr/>
          </a:p>
          <a:p>
            <a:pPr indent="-342900" lvl="0" marL="342900" rtl="0" algn="l">
              <a:spcBef>
                <a:spcPts val="560"/>
              </a:spcBef>
              <a:spcAft>
                <a:spcPts val="0"/>
              </a:spcAft>
              <a:buClr>
                <a:srgbClr val="17365D"/>
              </a:buClr>
              <a:buSzPts val="2800"/>
              <a:buChar char="•"/>
            </a:pPr>
            <a:r>
              <a:rPr lang="en">
                <a:latin typeface="Bookman Old Style"/>
                <a:ea typeface="Bookman Old Style"/>
                <a:cs typeface="Bookman Old Style"/>
                <a:sym typeface="Bookman Old Style"/>
              </a:rPr>
              <a:t>Susceptible to data breach </a:t>
            </a:r>
            <a:endParaRPr/>
          </a:p>
          <a:p>
            <a:pPr indent="-342900" lvl="0" marL="342900" rtl="0" algn="l">
              <a:spcBef>
                <a:spcPts val="560"/>
              </a:spcBef>
              <a:spcAft>
                <a:spcPts val="0"/>
              </a:spcAft>
              <a:buClr>
                <a:srgbClr val="17365D"/>
              </a:buClr>
              <a:buSzPts val="2800"/>
              <a:buChar char="•"/>
            </a:pPr>
            <a:r>
              <a:rPr lang="en">
                <a:latin typeface="Bookman Old Style"/>
                <a:ea typeface="Bookman Old Style"/>
                <a:cs typeface="Bookman Old Style"/>
                <a:sym typeface="Bookman Old Style"/>
              </a:rPr>
              <a:t>Unencrypted </a:t>
            </a:r>
            <a:endParaRPr/>
          </a:p>
          <a:p>
            <a:pPr indent="-165100" lvl="0" marL="342900" rtl="0" algn="l">
              <a:spcBef>
                <a:spcPts val="560"/>
              </a:spcBef>
              <a:spcAft>
                <a:spcPts val="0"/>
              </a:spcAft>
              <a:buClr>
                <a:srgbClr val="17365D"/>
              </a:buClr>
              <a:buSzPts val="2800"/>
              <a:buNone/>
            </a:pPr>
            <a:r>
              <a:t/>
            </a:r>
            <a:endParaRPr>
              <a:latin typeface="Bookman Old Style"/>
              <a:ea typeface="Bookman Old Style"/>
              <a:cs typeface="Bookman Old Style"/>
              <a:sym typeface="Bookman Old Style"/>
            </a:endParaRPr>
          </a:p>
          <a:p>
            <a:pPr indent="-165100" lvl="0" marL="342900" rtl="0" algn="l">
              <a:spcBef>
                <a:spcPts val="560"/>
              </a:spcBef>
              <a:spcAft>
                <a:spcPts val="0"/>
              </a:spcAft>
              <a:buClr>
                <a:srgbClr val="17365D"/>
              </a:buClr>
              <a:buSzPts val="28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sp>
        <p:nvSpPr>
          <p:cNvPr id="394" name="Google Shape;394;p60"/>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Bookman Old Style"/>
              <a:buNone/>
            </a:pPr>
            <a:r>
              <a:rPr lang="en">
                <a:latin typeface="Bookman Old Style"/>
                <a:ea typeface="Bookman Old Style"/>
                <a:cs typeface="Bookman Old Style"/>
                <a:sym typeface="Bookman Old Style"/>
              </a:rPr>
              <a:t>What is the Cloud?</a:t>
            </a:r>
            <a:endParaRPr/>
          </a:p>
        </p:txBody>
      </p:sp>
      <p:sp>
        <p:nvSpPr>
          <p:cNvPr id="395" name="Google Shape;395;p60"/>
          <p:cNvSpPr txBox="1"/>
          <p:nvPr>
            <p:ph idx="1" type="body"/>
          </p:nvPr>
        </p:nvSpPr>
        <p:spPr>
          <a:xfrm>
            <a:off x="457200" y="1200151"/>
            <a:ext cx="8229600" cy="32575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17365D"/>
              </a:buClr>
              <a:buSzPts val="2800"/>
              <a:buNone/>
            </a:pPr>
            <a:r>
              <a:t/>
            </a:r>
            <a:endParaRPr>
              <a:latin typeface="Bookman Old Style"/>
              <a:ea typeface="Bookman Old Style"/>
              <a:cs typeface="Bookman Old Style"/>
              <a:sym typeface="Bookman Old Style"/>
            </a:endParaRPr>
          </a:p>
          <a:p>
            <a:pPr indent="-342900" lvl="0" marL="342900" rtl="0" algn="l">
              <a:spcBef>
                <a:spcPts val="560"/>
              </a:spcBef>
              <a:spcAft>
                <a:spcPts val="0"/>
              </a:spcAft>
              <a:buClr>
                <a:srgbClr val="17365D"/>
              </a:buClr>
              <a:buSzPts val="2800"/>
              <a:buChar char="•"/>
            </a:pPr>
            <a:r>
              <a:rPr lang="en">
                <a:latin typeface="Bookman Old Style"/>
                <a:ea typeface="Bookman Old Style"/>
                <a:cs typeface="Bookman Old Style"/>
                <a:sym typeface="Bookman Old Style"/>
              </a:rPr>
              <a:t>Endless data centers</a:t>
            </a:r>
            <a:endParaRPr/>
          </a:p>
          <a:p>
            <a:pPr indent="-342900" lvl="0" marL="342900" rtl="0" algn="l">
              <a:spcBef>
                <a:spcPts val="560"/>
              </a:spcBef>
              <a:spcAft>
                <a:spcPts val="0"/>
              </a:spcAft>
              <a:buClr>
                <a:srgbClr val="17365D"/>
              </a:buClr>
              <a:buSzPts val="2800"/>
              <a:buChar char="•"/>
            </a:pPr>
            <a:r>
              <a:rPr lang="en">
                <a:latin typeface="Bookman Old Style"/>
                <a:ea typeface="Bookman Old Style"/>
                <a:cs typeface="Bookman Old Style"/>
                <a:sym typeface="Bookman Old Style"/>
              </a:rPr>
              <a:t>Endless networks </a:t>
            </a:r>
            <a:endParaRPr/>
          </a:p>
          <a:p>
            <a:pPr indent="-342900" lvl="0" marL="342900" rtl="0" algn="l">
              <a:spcBef>
                <a:spcPts val="560"/>
              </a:spcBef>
              <a:spcAft>
                <a:spcPts val="0"/>
              </a:spcAft>
              <a:buClr>
                <a:srgbClr val="17365D"/>
              </a:buClr>
              <a:buSzPts val="2800"/>
              <a:buChar char="•"/>
            </a:pPr>
            <a:r>
              <a:rPr lang="en">
                <a:latin typeface="Bookman Old Style"/>
                <a:ea typeface="Bookman Old Style"/>
                <a:cs typeface="Bookman Old Style"/>
                <a:sym typeface="Bookman Old Style"/>
              </a:rPr>
              <a:t>Redundancy </a:t>
            </a:r>
            <a:endParaRPr/>
          </a:p>
          <a:p>
            <a:pPr indent="-342900" lvl="0" marL="342900" rtl="0" algn="l">
              <a:spcBef>
                <a:spcPts val="560"/>
              </a:spcBef>
              <a:spcAft>
                <a:spcPts val="0"/>
              </a:spcAft>
              <a:buClr>
                <a:srgbClr val="17365D"/>
              </a:buClr>
              <a:buSzPts val="2800"/>
              <a:buChar char="•"/>
            </a:pPr>
            <a:r>
              <a:rPr lang="en">
                <a:latin typeface="Bookman Old Style"/>
                <a:ea typeface="Bookman Old Style"/>
                <a:cs typeface="Bookman Old Style"/>
                <a:sym typeface="Bookman Old Style"/>
              </a:rPr>
              <a:t>Speed </a:t>
            </a:r>
            <a:endParaRPr/>
          </a:p>
          <a:p>
            <a:pPr indent="-342900" lvl="0" marL="342900" rtl="0" algn="l">
              <a:spcBef>
                <a:spcPts val="560"/>
              </a:spcBef>
              <a:spcAft>
                <a:spcPts val="0"/>
              </a:spcAft>
              <a:buClr>
                <a:srgbClr val="17365D"/>
              </a:buClr>
              <a:buSzPts val="2800"/>
              <a:buChar char="•"/>
            </a:pPr>
            <a:r>
              <a:rPr lang="en">
                <a:latin typeface="Bookman Old Style"/>
                <a:ea typeface="Bookman Old Style"/>
                <a:cs typeface="Bookman Old Style"/>
                <a:sym typeface="Bookman Old Style"/>
              </a:rPr>
              <a:t>Cost of operations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p61"/>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Bookman Old Style"/>
              <a:buNone/>
            </a:pPr>
            <a:r>
              <a:rPr lang="en">
                <a:solidFill>
                  <a:srgbClr val="0F243E"/>
                </a:solidFill>
                <a:latin typeface="Bookman Old Style"/>
                <a:ea typeface="Bookman Old Style"/>
                <a:cs typeface="Bookman Old Style"/>
                <a:sym typeface="Bookman Old Style"/>
              </a:rPr>
              <a:t>Airplane Mode</a:t>
            </a:r>
            <a:endParaRPr/>
          </a:p>
        </p:txBody>
      </p:sp>
      <p:pic>
        <p:nvPicPr>
          <p:cNvPr id="402" name="Google Shape;402;p61"/>
          <p:cNvPicPr preferRelativeResize="0"/>
          <p:nvPr>
            <p:ph idx="1" type="body"/>
          </p:nvPr>
        </p:nvPicPr>
        <p:blipFill rotWithShape="1">
          <a:blip r:embed="rId3">
            <a:alphaModFix/>
          </a:blip>
          <a:srcRect b="0" l="0" r="0" t="0"/>
          <a:stretch/>
        </p:blipFill>
        <p:spPr>
          <a:xfrm>
            <a:off x="685800" y="1228725"/>
            <a:ext cx="1803042" cy="2400300"/>
          </a:xfrm>
          <a:prstGeom prst="rect">
            <a:avLst/>
          </a:prstGeom>
          <a:noFill/>
          <a:ln>
            <a:noFill/>
          </a:ln>
        </p:spPr>
      </p:pic>
      <p:pic>
        <p:nvPicPr>
          <p:cNvPr id="403" name="Google Shape;403;p61"/>
          <p:cNvPicPr preferRelativeResize="0"/>
          <p:nvPr/>
        </p:nvPicPr>
        <p:blipFill rotWithShape="1">
          <a:blip r:embed="rId4">
            <a:alphaModFix/>
          </a:blip>
          <a:srcRect b="0" l="0" r="0" t="0"/>
          <a:stretch/>
        </p:blipFill>
        <p:spPr>
          <a:xfrm>
            <a:off x="3454625" y="1190035"/>
            <a:ext cx="1352282" cy="2400300"/>
          </a:xfrm>
          <a:prstGeom prst="rect">
            <a:avLst/>
          </a:prstGeom>
          <a:noFill/>
          <a:ln>
            <a:noFill/>
          </a:ln>
        </p:spPr>
      </p:pic>
      <p:pic>
        <p:nvPicPr>
          <p:cNvPr id="404" name="Google Shape;404;p61"/>
          <p:cNvPicPr preferRelativeResize="0"/>
          <p:nvPr/>
        </p:nvPicPr>
        <p:blipFill rotWithShape="1">
          <a:blip r:embed="rId5">
            <a:alphaModFix/>
          </a:blip>
          <a:srcRect b="0" l="0" r="0" t="0"/>
          <a:stretch/>
        </p:blipFill>
        <p:spPr>
          <a:xfrm>
            <a:off x="6363712" y="1200150"/>
            <a:ext cx="1346583" cy="2390185"/>
          </a:xfrm>
          <a:prstGeom prst="rect">
            <a:avLst/>
          </a:prstGeom>
          <a:noFill/>
          <a:ln>
            <a:noFill/>
          </a:ln>
        </p:spPr>
      </p:pic>
      <p:sp>
        <p:nvSpPr>
          <p:cNvPr id="405" name="Google Shape;405;p61"/>
          <p:cNvSpPr/>
          <p:nvPr/>
        </p:nvSpPr>
        <p:spPr>
          <a:xfrm>
            <a:off x="3366961" y="1107599"/>
            <a:ext cx="304800" cy="228600"/>
          </a:xfrm>
          <a:prstGeom prst="ellipse">
            <a:avLst/>
          </a:prstGeom>
          <a:no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61"/>
          <p:cNvSpPr/>
          <p:nvPr/>
        </p:nvSpPr>
        <p:spPr>
          <a:xfrm>
            <a:off x="6264584" y="1128333"/>
            <a:ext cx="304800" cy="228600"/>
          </a:xfrm>
          <a:prstGeom prst="ellipse">
            <a:avLst/>
          </a:prstGeom>
          <a:no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61"/>
          <p:cNvSpPr/>
          <p:nvPr/>
        </p:nvSpPr>
        <p:spPr>
          <a:xfrm>
            <a:off x="609600" y="1143001"/>
            <a:ext cx="304800" cy="228600"/>
          </a:xfrm>
          <a:prstGeom prst="ellipse">
            <a:avLst/>
          </a:prstGeom>
          <a:no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8" name="Google Shape;408;p61"/>
          <p:cNvSpPr txBox="1"/>
          <p:nvPr/>
        </p:nvSpPr>
        <p:spPr>
          <a:xfrm>
            <a:off x="762000" y="3749723"/>
            <a:ext cx="1752600" cy="2769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800">
                <a:solidFill>
                  <a:srgbClr val="0F243E"/>
                </a:solidFill>
                <a:latin typeface="Bookman Old Style"/>
                <a:ea typeface="Bookman Old Style"/>
                <a:cs typeface="Bookman Old Style"/>
                <a:sym typeface="Bookman Old Style"/>
              </a:rPr>
              <a:t>What’s App</a:t>
            </a:r>
            <a:endParaRPr/>
          </a:p>
        </p:txBody>
      </p:sp>
      <p:sp>
        <p:nvSpPr>
          <p:cNvPr id="409" name="Google Shape;409;p61"/>
          <p:cNvSpPr txBox="1"/>
          <p:nvPr/>
        </p:nvSpPr>
        <p:spPr>
          <a:xfrm>
            <a:off x="3454625" y="3736884"/>
            <a:ext cx="1803042" cy="48474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800">
                <a:solidFill>
                  <a:srgbClr val="0F243E"/>
                </a:solidFill>
                <a:latin typeface="Bookman Old Style"/>
                <a:ea typeface="Bookman Old Style"/>
                <a:cs typeface="Bookman Old Style"/>
                <a:sym typeface="Bookman Old Style"/>
              </a:rPr>
              <a:t>iMessage</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10" name="Google Shape;410;p61"/>
          <p:cNvSpPr txBox="1"/>
          <p:nvPr/>
        </p:nvSpPr>
        <p:spPr>
          <a:xfrm>
            <a:off x="6403497" y="3747700"/>
            <a:ext cx="1755659" cy="2769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800">
                <a:solidFill>
                  <a:srgbClr val="0F243E"/>
                </a:solidFill>
                <a:latin typeface="Bookman Old Style"/>
                <a:ea typeface="Bookman Old Style"/>
                <a:cs typeface="Bookman Old Style"/>
                <a:sym typeface="Bookman Old Style"/>
              </a:rPr>
              <a:t>EIE Legal</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Google Shape;416;p62"/>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 sz="3000">
                <a:latin typeface="Bookman Old Style"/>
                <a:ea typeface="Bookman Old Style"/>
                <a:cs typeface="Bookman Old Style"/>
                <a:sym typeface="Bookman Old Style"/>
              </a:rPr>
              <a:t>Can a lawyer ethically use cloud based technology in Florida?</a:t>
            </a:r>
            <a:endParaRPr sz="3000">
              <a:latin typeface="Bookman Old Style"/>
              <a:ea typeface="Bookman Old Style"/>
              <a:cs typeface="Bookman Old Style"/>
              <a:sym typeface="Bookman Old Style"/>
            </a:endParaRPr>
          </a:p>
        </p:txBody>
      </p:sp>
      <p:sp>
        <p:nvSpPr>
          <p:cNvPr id="417" name="Google Shape;417;p62"/>
          <p:cNvSpPr txBox="1"/>
          <p:nvPr>
            <p:ph idx="1" type="body"/>
          </p:nvPr>
        </p:nvSpPr>
        <p:spPr>
          <a:xfrm>
            <a:off x="457200" y="1200151"/>
            <a:ext cx="8229600" cy="325755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17365D"/>
              </a:buClr>
              <a:buSzPts val="2380"/>
              <a:buChar char="•"/>
            </a:pPr>
            <a:r>
              <a:rPr lang="en" sz="2380">
                <a:latin typeface="Bookman Old Style"/>
                <a:ea typeface="Bookman Old Style"/>
                <a:cs typeface="Bookman Old Style"/>
                <a:sym typeface="Bookman Old Style"/>
              </a:rPr>
              <a:t>Ensuring that the online data storage provider has an enforceable obligation to preserve confidentiality and security, and that the provider will notify the lawyer if served with process requiring the production of client information;</a:t>
            </a:r>
            <a:endParaRPr/>
          </a:p>
          <a:p>
            <a:pPr indent="-342900" lvl="0" marL="342900" rtl="0" algn="l">
              <a:lnSpc>
                <a:spcPct val="90000"/>
              </a:lnSpc>
              <a:spcBef>
                <a:spcPts val="476"/>
              </a:spcBef>
              <a:spcAft>
                <a:spcPts val="0"/>
              </a:spcAft>
              <a:buClr>
                <a:srgbClr val="17365D"/>
              </a:buClr>
              <a:buSzPts val="2380"/>
              <a:buChar char="•"/>
            </a:pPr>
            <a:r>
              <a:rPr lang="en" sz="2380">
                <a:latin typeface="Bookman Old Style"/>
                <a:ea typeface="Bookman Old Style"/>
                <a:cs typeface="Bookman Old Style"/>
                <a:sym typeface="Bookman Old Style"/>
              </a:rPr>
              <a:t>Investigating the online data storage provider’s security measures, policies, recoverability methods, and other procedures to determine if they are adequate under the circumstances;</a:t>
            </a:r>
            <a:endParaRPr/>
          </a:p>
          <a:p>
            <a:pPr indent="-342900" lvl="0" marL="342900" rtl="0" algn="l">
              <a:lnSpc>
                <a:spcPct val="90000"/>
              </a:lnSpc>
              <a:spcBef>
                <a:spcPts val="476"/>
              </a:spcBef>
              <a:spcAft>
                <a:spcPts val="0"/>
              </a:spcAft>
              <a:buClr>
                <a:srgbClr val="17365D"/>
              </a:buClr>
              <a:buSzPts val="2380"/>
              <a:buChar char="•"/>
            </a:pPr>
            <a:r>
              <a:rPr lang="en" sz="2380">
                <a:latin typeface="Bookman Old Style"/>
                <a:ea typeface="Bookman Old Style"/>
                <a:cs typeface="Bookman Old Style"/>
                <a:sym typeface="Bookman Old Style"/>
              </a:rPr>
              <a:t>Employing available technology to guard against reasonably foreseeable attempts to infiltrate the data that is stored </a:t>
            </a:r>
            <a:r>
              <a:rPr lang="en" sz="1105" u="sng">
                <a:solidFill>
                  <a:schemeClr val="hlink"/>
                </a:solidFill>
                <a:latin typeface="Bookman Old Style"/>
                <a:ea typeface="Bookman Old Style"/>
                <a:cs typeface="Bookman Old Style"/>
                <a:sym typeface="Bookman Old Style"/>
                <a:hlinkClick r:id="rId3"/>
              </a:rPr>
              <a:t>Florida Bar Ethics Opinion 12-3</a:t>
            </a:r>
            <a:endParaRPr sz="1105">
              <a:latin typeface="Bookman Old Style"/>
              <a:ea typeface="Bookman Old Style"/>
              <a:cs typeface="Bookman Old Style"/>
              <a:sym typeface="Bookman Old Style"/>
            </a:endParaRPr>
          </a:p>
          <a:p>
            <a:pPr indent="-191770" lvl="0" marL="342900" rtl="0" algn="l">
              <a:lnSpc>
                <a:spcPct val="90000"/>
              </a:lnSpc>
              <a:spcBef>
                <a:spcPts val="476"/>
              </a:spcBef>
              <a:spcAft>
                <a:spcPts val="0"/>
              </a:spcAft>
              <a:buClr>
                <a:srgbClr val="17365D"/>
              </a:buClr>
              <a:buSzPts val="2380"/>
              <a:buNone/>
            </a:pPr>
            <a:r>
              <a:t/>
            </a:r>
            <a:endParaRPr sz="238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Google Shape;423;p63"/>
          <p:cNvSpPr txBox="1"/>
          <p:nvPr>
            <p:ph idx="1" type="body"/>
          </p:nvPr>
        </p:nvSpPr>
        <p:spPr>
          <a:xfrm>
            <a:off x="457200" y="1200151"/>
            <a:ext cx="8229600" cy="325755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17365D"/>
              </a:buClr>
              <a:buSzPts val="2035"/>
              <a:buChar char="•"/>
            </a:pPr>
            <a:r>
              <a:rPr lang="en" sz="2035">
                <a:latin typeface="Bookman Old Style"/>
                <a:ea typeface="Bookman Old Style"/>
                <a:cs typeface="Bookman Old Style"/>
                <a:sym typeface="Bookman Old Style"/>
              </a:rPr>
              <a:t>Seem like the solution – no record, nothing to hack.</a:t>
            </a:r>
            <a:endParaRPr/>
          </a:p>
          <a:p>
            <a:pPr indent="-342900" lvl="0" marL="342900" rtl="0" algn="l">
              <a:lnSpc>
                <a:spcPct val="90000"/>
              </a:lnSpc>
              <a:spcBef>
                <a:spcPts val="407"/>
              </a:spcBef>
              <a:spcAft>
                <a:spcPts val="0"/>
              </a:spcAft>
              <a:buClr>
                <a:srgbClr val="17365D"/>
              </a:buClr>
              <a:buSzPts val="2035"/>
              <a:buChar char="•"/>
            </a:pPr>
            <a:r>
              <a:rPr lang="en" sz="2035">
                <a:latin typeface="Bookman Old Style"/>
                <a:ea typeface="Bookman Old Style"/>
                <a:cs typeface="Bookman Old Style"/>
                <a:sym typeface="Bookman Old Style"/>
              </a:rPr>
              <a:t>But… </a:t>
            </a:r>
            <a:endParaRPr/>
          </a:p>
          <a:p>
            <a:pPr indent="0" lvl="0" marL="0" rtl="0" algn="l">
              <a:lnSpc>
                <a:spcPct val="90000"/>
              </a:lnSpc>
              <a:spcBef>
                <a:spcPts val="407"/>
              </a:spcBef>
              <a:spcAft>
                <a:spcPts val="0"/>
              </a:spcAft>
              <a:buClr>
                <a:srgbClr val="17365D"/>
              </a:buClr>
              <a:buSzPts val="2035"/>
              <a:buNone/>
            </a:pPr>
            <a:r>
              <a:t/>
            </a:r>
            <a:endParaRPr sz="2035">
              <a:latin typeface="Bookman Old Style"/>
              <a:ea typeface="Bookman Old Style"/>
              <a:cs typeface="Bookman Old Style"/>
              <a:sym typeface="Bookman Old Style"/>
            </a:endParaRPr>
          </a:p>
          <a:p>
            <a:pPr indent="-342900" lvl="0" marL="342900" rtl="0" algn="l">
              <a:lnSpc>
                <a:spcPct val="90000"/>
              </a:lnSpc>
              <a:spcBef>
                <a:spcPts val="407"/>
              </a:spcBef>
              <a:spcAft>
                <a:spcPts val="0"/>
              </a:spcAft>
              <a:buClr>
                <a:srgbClr val="17365D"/>
              </a:buClr>
              <a:buSzPts val="2035"/>
              <a:buChar char="•"/>
            </a:pPr>
            <a:r>
              <a:rPr lang="en" sz="2035">
                <a:latin typeface="Bookman Old Style"/>
                <a:ea typeface="Bookman Old Style"/>
                <a:cs typeface="Bookman Old Style"/>
                <a:sym typeface="Bookman Old Style"/>
              </a:rPr>
              <a:t>Not favored by Department of Justice Regulators </a:t>
            </a:r>
            <a:r>
              <a:rPr lang="en" sz="1110" u="sng">
                <a:solidFill>
                  <a:schemeClr val="hlink"/>
                </a:solidFill>
                <a:latin typeface="Bookman Old Style"/>
                <a:ea typeface="Bookman Old Style"/>
                <a:cs typeface="Bookman Old Style"/>
                <a:sym typeface="Bookman Old Style"/>
                <a:hlinkClick r:id="rId3"/>
              </a:rPr>
              <a:t>fcpablog.com</a:t>
            </a:r>
            <a:endParaRPr sz="1110">
              <a:latin typeface="Bookman Old Style"/>
              <a:ea typeface="Bookman Old Style"/>
              <a:cs typeface="Bookman Old Style"/>
              <a:sym typeface="Bookman Old Style"/>
            </a:endParaRPr>
          </a:p>
          <a:p>
            <a:pPr indent="0" lvl="0" marL="0" rtl="0" algn="l">
              <a:lnSpc>
                <a:spcPct val="90000"/>
              </a:lnSpc>
              <a:spcBef>
                <a:spcPts val="407"/>
              </a:spcBef>
              <a:spcAft>
                <a:spcPts val="0"/>
              </a:spcAft>
              <a:buClr>
                <a:srgbClr val="17365D"/>
              </a:buClr>
              <a:buSzPts val="2035"/>
              <a:buNone/>
            </a:pPr>
            <a:r>
              <a:rPr lang="en" sz="2035">
                <a:latin typeface="Bookman Old Style"/>
                <a:ea typeface="Bookman Old Style"/>
                <a:cs typeface="Bookman Old Style"/>
                <a:sym typeface="Bookman Old Style"/>
              </a:rPr>
              <a:t> </a:t>
            </a:r>
            <a:endParaRPr/>
          </a:p>
          <a:p>
            <a:pPr indent="-342900" lvl="0" marL="342900" rtl="0" algn="l">
              <a:lnSpc>
                <a:spcPct val="90000"/>
              </a:lnSpc>
              <a:spcBef>
                <a:spcPts val="407"/>
              </a:spcBef>
              <a:spcAft>
                <a:spcPts val="0"/>
              </a:spcAft>
              <a:buClr>
                <a:srgbClr val="17365D"/>
              </a:buClr>
              <a:buSzPts val="2035"/>
              <a:buChar char="•"/>
            </a:pPr>
            <a:r>
              <a:rPr lang="en" sz="2035">
                <a:latin typeface="Bookman Old Style"/>
                <a:ea typeface="Bookman Old Style"/>
                <a:cs typeface="Bookman Old Style"/>
                <a:sym typeface="Bookman Old Style"/>
              </a:rPr>
              <a:t>Uber/Waymo</a:t>
            </a:r>
            <a:endParaRPr/>
          </a:p>
          <a:p>
            <a:pPr indent="-285750" lvl="1" marL="742950" rtl="0" algn="l">
              <a:lnSpc>
                <a:spcPct val="90000"/>
              </a:lnSpc>
              <a:spcBef>
                <a:spcPts val="407"/>
              </a:spcBef>
              <a:spcAft>
                <a:spcPts val="0"/>
              </a:spcAft>
              <a:buClr>
                <a:srgbClr val="17365D"/>
              </a:buClr>
              <a:buSzPts val="2035"/>
              <a:buChar char="–"/>
            </a:pPr>
            <a:r>
              <a:rPr lang="en" sz="2035">
                <a:latin typeface="Bookman Old Style"/>
                <a:ea typeface="Bookman Old Style"/>
                <a:cs typeface="Bookman Old Style"/>
                <a:sym typeface="Bookman Old Style"/>
              </a:rPr>
              <a:t> IP theft</a:t>
            </a:r>
            <a:endParaRPr/>
          </a:p>
          <a:p>
            <a:pPr indent="-285750" lvl="1" marL="742950" rtl="0" algn="l">
              <a:lnSpc>
                <a:spcPct val="90000"/>
              </a:lnSpc>
              <a:spcBef>
                <a:spcPts val="407"/>
              </a:spcBef>
              <a:spcAft>
                <a:spcPts val="0"/>
              </a:spcAft>
              <a:buClr>
                <a:srgbClr val="17365D"/>
              </a:buClr>
              <a:buSzPts val="2035"/>
              <a:buChar char="–"/>
            </a:pPr>
            <a:r>
              <a:rPr lang="en" sz="2035">
                <a:latin typeface="Bookman Old Style"/>
                <a:ea typeface="Bookman Old Style"/>
                <a:cs typeface="Bookman Old Style"/>
                <a:sym typeface="Bookman Old Style"/>
              </a:rPr>
              <a:t> $245 million settlement                            </a:t>
            </a:r>
            <a:endParaRPr/>
          </a:p>
          <a:p>
            <a:pPr indent="0" lvl="1" marL="457200" rtl="0" algn="r">
              <a:lnSpc>
                <a:spcPct val="90000"/>
              </a:lnSpc>
              <a:spcBef>
                <a:spcPts val="259"/>
              </a:spcBef>
              <a:spcAft>
                <a:spcPts val="0"/>
              </a:spcAft>
              <a:buClr>
                <a:srgbClr val="17365D"/>
              </a:buClr>
              <a:buSzPts val="1295"/>
              <a:buNone/>
            </a:pPr>
            <a:r>
              <a:rPr lang="en" sz="1295">
                <a:latin typeface="Bookman Old Style"/>
                <a:ea typeface="Bookman Old Style"/>
                <a:cs typeface="Bookman Old Style"/>
                <a:sym typeface="Bookman Old Style"/>
              </a:rPr>
              <a:t>Source: </a:t>
            </a:r>
            <a:r>
              <a:rPr lang="en" sz="1295" u="sng">
                <a:solidFill>
                  <a:schemeClr val="hlink"/>
                </a:solidFill>
                <a:latin typeface="Bookman Old Style"/>
                <a:ea typeface="Bookman Old Style"/>
                <a:cs typeface="Bookman Old Style"/>
                <a:sym typeface="Bookman Old Style"/>
                <a:hlinkClick r:id="rId4"/>
              </a:rPr>
              <a:t>Wired</a:t>
            </a:r>
            <a:endParaRPr sz="1295">
              <a:latin typeface="Bookman Old Style"/>
              <a:ea typeface="Bookman Old Style"/>
              <a:cs typeface="Bookman Old Style"/>
              <a:sym typeface="Bookman Old Style"/>
            </a:endParaRPr>
          </a:p>
          <a:p>
            <a:pPr indent="0" lvl="1" marL="457200" rtl="0" algn="l">
              <a:lnSpc>
                <a:spcPct val="90000"/>
              </a:lnSpc>
              <a:spcBef>
                <a:spcPts val="259"/>
              </a:spcBef>
              <a:spcAft>
                <a:spcPts val="0"/>
              </a:spcAft>
              <a:buClr>
                <a:srgbClr val="17365D"/>
              </a:buClr>
              <a:buSzPts val="1295"/>
              <a:buNone/>
            </a:pPr>
            <a:r>
              <a:t/>
            </a:r>
            <a:endParaRPr sz="1295">
              <a:latin typeface="Bookman Old Style"/>
              <a:ea typeface="Bookman Old Style"/>
              <a:cs typeface="Bookman Old Style"/>
              <a:sym typeface="Bookman Old Style"/>
            </a:endParaRPr>
          </a:p>
          <a:p>
            <a:pPr indent="-295910" lvl="0" marL="342900" rtl="0" algn="l">
              <a:lnSpc>
                <a:spcPct val="90000"/>
              </a:lnSpc>
              <a:spcBef>
                <a:spcPts val="148"/>
              </a:spcBef>
              <a:spcAft>
                <a:spcPts val="0"/>
              </a:spcAft>
              <a:buClr>
                <a:srgbClr val="17365D"/>
              </a:buClr>
              <a:buSzPts val="740"/>
              <a:buNone/>
            </a:pPr>
            <a:r>
              <a:t/>
            </a:r>
            <a:endParaRPr sz="740">
              <a:latin typeface="Bookman Old Style"/>
              <a:ea typeface="Bookman Old Style"/>
              <a:cs typeface="Bookman Old Style"/>
              <a:sym typeface="Bookman Old Style"/>
            </a:endParaRPr>
          </a:p>
          <a:p>
            <a:pPr indent="-342900" lvl="0" marL="342900" rtl="0" algn="l">
              <a:lnSpc>
                <a:spcPct val="90000"/>
              </a:lnSpc>
              <a:spcBef>
                <a:spcPts val="407"/>
              </a:spcBef>
              <a:spcAft>
                <a:spcPts val="0"/>
              </a:spcAft>
              <a:buClr>
                <a:srgbClr val="17365D"/>
              </a:buClr>
              <a:buSzPts val="2035"/>
              <a:buChar char="•"/>
            </a:pPr>
            <a:r>
              <a:rPr lang="en" sz="2035">
                <a:latin typeface="Bookman Old Style"/>
                <a:ea typeface="Bookman Old Style"/>
                <a:cs typeface="Bookman Old Style"/>
                <a:sym typeface="Bookman Old Style"/>
              </a:rPr>
              <a:t>Missouri Former Governor Greitens </a:t>
            </a:r>
            <a:endParaRPr/>
          </a:p>
          <a:p>
            <a:pPr indent="-285750" lvl="1" marL="742950" rtl="0" algn="l">
              <a:lnSpc>
                <a:spcPct val="90000"/>
              </a:lnSpc>
              <a:spcBef>
                <a:spcPts val="407"/>
              </a:spcBef>
              <a:spcAft>
                <a:spcPts val="0"/>
              </a:spcAft>
              <a:buClr>
                <a:srgbClr val="17365D"/>
              </a:buClr>
              <a:buSzPts val="2035"/>
              <a:buChar char="–"/>
            </a:pPr>
            <a:r>
              <a:rPr lang="en" sz="2035">
                <a:latin typeface="Bookman Old Style"/>
                <a:ea typeface="Bookman Old Style"/>
                <a:cs typeface="Bookman Old Style"/>
                <a:sym typeface="Bookman Old Style"/>
              </a:rPr>
              <a:t>FOIA and state laws/regulations        </a:t>
            </a:r>
            <a:endParaRPr/>
          </a:p>
          <a:p>
            <a:pPr indent="0" lvl="1" marL="457200" rtl="0" algn="r">
              <a:lnSpc>
                <a:spcPct val="90000"/>
              </a:lnSpc>
              <a:spcBef>
                <a:spcPts val="259"/>
              </a:spcBef>
              <a:spcAft>
                <a:spcPts val="0"/>
              </a:spcAft>
              <a:buClr>
                <a:srgbClr val="17365D"/>
              </a:buClr>
              <a:buSzPts val="1295"/>
              <a:buNone/>
            </a:pPr>
            <a:r>
              <a:rPr lang="en" sz="1295">
                <a:latin typeface="Bookman Old Style"/>
                <a:ea typeface="Bookman Old Style"/>
                <a:cs typeface="Bookman Old Style"/>
                <a:sym typeface="Bookman Old Style"/>
              </a:rPr>
              <a:t>Source: </a:t>
            </a:r>
            <a:r>
              <a:rPr lang="en" sz="1295" u="sng">
                <a:solidFill>
                  <a:schemeClr val="hlink"/>
                </a:solidFill>
                <a:latin typeface="Bookman Old Style"/>
                <a:ea typeface="Bookman Old Style"/>
                <a:cs typeface="Bookman Old Style"/>
                <a:sym typeface="Bookman Old Style"/>
                <a:hlinkClick r:id="rId5"/>
              </a:rPr>
              <a:t>Kansas City Star</a:t>
            </a:r>
            <a:endParaRPr sz="1295">
              <a:latin typeface="Bookman Old Style"/>
              <a:ea typeface="Bookman Old Style"/>
              <a:cs typeface="Bookman Old Style"/>
              <a:sym typeface="Bookman Old Style"/>
            </a:endParaRPr>
          </a:p>
          <a:p>
            <a:pPr indent="0" lvl="0" marL="0" rtl="0" algn="l">
              <a:lnSpc>
                <a:spcPct val="90000"/>
              </a:lnSpc>
              <a:spcBef>
                <a:spcPts val="407"/>
              </a:spcBef>
              <a:spcAft>
                <a:spcPts val="0"/>
              </a:spcAft>
              <a:buClr>
                <a:srgbClr val="17365D"/>
              </a:buClr>
              <a:buSzPts val="2035"/>
              <a:buNone/>
            </a:pPr>
            <a:r>
              <a:t/>
            </a:r>
            <a:endParaRPr sz="2035">
              <a:latin typeface="Bookman Old Style"/>
              <a:ea typeface="Bookman Old Style"/>
              <a:cs typeface="Bookman Old Style"/>
              <a:sym typeface="Bookman Old Style"/>
            </a:endParaRPr>
          </a:p>
          <a:p>
            <a:pPr indent="-295910" lvl="0" marL="342900" rtl="0" algn="l">
              <a:lnSpc>
                <a:spcPct val="90000"/>
              </a:lnSpc>
              <a:spcBef>
                <a:spcPts val="148"/>
              </a:spcBef>
              <a:spcAft>
                <a:spcPts val="0"/>
              </a:spcAft>
              <a:buClr>
                <a:srgbClr val="17365D"/>
              </a:buClr>
              <a:buSzPts val="740"/>
              <a:buNone/>
            </a:pPr>
            <a:r>
              <a:t/>
            </a:r>
            <a:endParaRPr sz="740">
              <a:latin typeface="Bookman Old Style"/>
              <a:ea typeface="Bookman Old Style"/>
              <a:cs typeface="Bookman Old Style"/>
              <a:sym typeface="Bookman Old Style"/>
            </a:endParaRPr>
          </a:p>
          <a:p>
            <a:pPr indent="0" lvl="0" marL="0" rtl="0" algn="l">
              <a:lnSpc>
                <a:spcPct val="90000"/>
              </a:lnSpc>
              <a:spcBef>
                <a:spcPts val="518"/>
              </a:spcBef>
              <a:spcAft>
                <a:spcPts val="0"/>
              </a:spcAft>
              <a:buClr>
                <a:srgbClr val="17365D"/>
              </a:buClr>
              <a:buSzPts val="2590"/>
              <a:buNone/>
            </a:pPr>
            <a:r>
              <a:t/>
            </a:r>
            <a:endParaRPr sz="2590"/>
          </a:p>
        </p:txBody>
      </p:sp>
      <p:sp>
        <p:nvSpPr>
          <p:cNvPr id="424" name="Google Shape;424;p63"/>
          <p:cNvSpPr txBox="1"/>
          <p:nvPr/>
        </p:nvSpPr>
        <p:spPr>
          <a:xfrm>
            <a:off x="609600" y="3202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F243E"/>
              </a:buClr>
              <a:buSzPts val="4400"/>
              <a:buFont typeface="Bookman Old Style"/>
              <a:buNone/>
            </a:pPr>
            <a:r>
              <a:rPr lang="en" sz="4400">
                <a:solidFill>
                  <a:srgbClr val="0F243E"/>
                </a:solidFill>
                <a:latin typeface="Bookman Old Style"/>
                <a:ea typeface="Bookman Old Style"/>
                <a:cs typeface="Bookman Old Style"/>
                <a:sym typeface="Bookman Old Style"/>
              </a:rPr>
              <a:t>Ephemeral Platforms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8"/>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240"/>
              <a:buFont typeface="Bookman Old Style"/>
              <a:buNone/>
            </a:pPr>
            <a:r>
              <a:rPr lang="en" sz="3240">
                <a:solidFill>
                  <a:srgbClr val="0F243E"/>
                </a:solidFill>
                <a:latin typeface="Bookman Old Style"/>
                <a:ea typeface="Bookman Old Style"/>
                <a:cs typeface="Bookman Old Style"/>
                <a:sym typeface="Bookman Old Style"/>
              </a:rPr>
              <a:t>The Age of Hacking: Firm Data at Risk</a:t>
            </a:r>
            <a:endParaRPr/>
          </a:p>
        </p:txBody>
      </p:sp>
      <p:sp>
        <p:nvSpPr>
          <p:cNvPr id="163" name="Google Shape;163;p28"/>
          <p:cNvSpPr txBox="1"/>
          <p:nvPr>
            <p:ph idx="1" type="body"/>
          </p:nvPr>
        </p:nvSpPr>
        <p:spPr>
          <a:xfrm>
            <a:off x="457200" y="1083399"/>
            <a:ext cx="8229600" cy="32575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17365D"/>
              </a:buClr>
              <a:buSzPts val="1900"/>
              <a:buChar char="•"/>
            </a:pPr>
            <a:r>
              <a:rPr lang="en" sz="1900">
                <a:latin typeface="Bookman Old Style"/>
                <a:ea typeface="Bookman Old Style"/>
                <a:cs typeface="Bookman Old Style"/>
                <a:sym typeface="Bookman Old Style"/>
              </a:rPr>
              <a:t>E-mail compromise scams continue to grow, evolve, and target businesses of all sizes. </a:t>
            </a:r>
            <a:endParaRPr/>
          </a:p>
          <a:p>
            <a:pPr indent="-285750" lvl="0" marL="342900" rtl="0" algn="l">
              <a:spcBef>
                <a:spcPts val="180"/>
              </a:spcBef>
              <a:spcAft>
                <a:spcPts val="0"/>
              </a:spcAft>
              <a:buClr>
                <a:srgbClr val="17365D"/>
              </a:buClr>
              <a:buSzPts val="900"/>
              <a:buNone/>
            </a:pPr>
            <a:r>
              <a:t/>
            </a:r>
            <a:endParaRPr sz="900">
              <a:latin typeface="Bookman Old Style"/>
              <a:ea typeface="Bookman Old Style"/>
              <a:cs typeface="Bookman Old Style"/>
              <a:sym typeface="Bookman Old Style"/>
            </a:endParaRPr>
          </a:p>
          <a:p>
            <a:pPr indent="-342900" lvl="0" marL="342900" rtl="0" algn="l">
              <a:spcBef>
                <a:spcPts val="380"/>
              </a:spcBef>
              <a:spcAft>
                <a:spcPts val="0"/>
              </a:spcAft>
              <a:buClr>
                <a:srgbClr val="17365D"/>
              </a:buClr>
              <a:buSzPts val="1900"/>
              <a:buChar char="•"/>
            </a:pPr>
            <a:r>
              <a:rPr lang="en" sz="1900">
                <a:latin typeface="Bookman Old Style"/>
                <a:ea typeface="Bookman Old Style"/>
                <a:cs typeface="Bookman Old Style"/>
                <a:sym typeface="Bookman Old Style"/>
              </a:rPr>
              <a:t>Between January 2015 and December 2016, there was </a:t>
            </a:r>
            <a:r>
              <a:rPr b="1" lang="en" sz="1900">
                <a:latin typeface="Bookman Old Style"/>
                <a:ea typeface="Bookman Old Style"/>
                <a:cs typeface="Bookman Old Style"/>
                <a:sym typeface="Bookman Old Style"/>
              </a:rPr>
              <a:t>a 2,370% increase in identified exposed losses</a:t>
            </a:r>
            <a:r>
              <a:rPr lang="en" sz="1900">
                <a:latin typeface="Bookman Old Style"/>
                <a:ea typeface="Bookman Old Style"/>
                <a:cs typeface="Bookman Old Style"/>
                <a:sym typeface="Bookman Old Style"/>
              </a:rPr>
              <a:t>. Email scams were reported in all 50 states and in 131 countries.</a:t>
            </a:r>
            <a:endParaRPr/>
          </a:p>
          <a:p>
            <a:pPr indent="-292100" lvl="0" marL="342900" rtl="0" algn="l">
              <a:spcBef>
                <a:spcPts val="160"/>
              </a:spcBef>
              <a:spcAft>
                <a:spcPts val="0"/>
              </a:spcAft>
              <a:buClr>
                <a:srgbClr val="17365D"/>
              </a:buClr>
              <a:buSzPts val="800"/>
              <a:buNone/>
            </a:pPr>
            <a:r>
              <a:t/>
            </a:r>
            <a:endParaRPr sz="800">
              <a:latin typeface="Bookman Old Style"/>
              <a:ea typeface="Bookman Old Style"/>
              <a:cs typeface="Bookman Old Style"/>
              <a:sym typeface="Bookman Old Style"/>
            </a:endParaRPr>
          </a:p>
          <a:p>
            <a:pPr indent="-342900" lvl="0" marL="342900" rtl="0" algn="l">
              <a:spcBef>
                <a:spcPts val="380"/>
              </a:spcBef>
              <a:spcAft>
                <a:spcPts val="0"/>
              </a:spcAft>
              <a:buClr>
                <a:srgbClr val="17365D"/>
              </a:buClr>
              <a:buSzPts val="1900"/>
              <a:buChar char="•"/>
            </a:pPr>
            <a:r>
              <a:rPr lang="en" sz="1900">
                <a:latin typeface="Bookman Old Style"/>
                <a:ea typeface="Bookman Old Style"/>
                <a:cs typeface="Bookman Old Style"/>
                <a:sym typeface="Bookman Old Style"/>
              </a:rPr>
              <a:t>From October 2013 to December 2016, The IC3 (Internet Crime Complaint Center) had reports of:</a:t>
            </a:r>
            <a:endParaRPr/>
          </a:p>
          <a:p>
            <a:pPr indent="0" lvl="0" marL="0" rtl="0" algn="l">
              <a:spcBef>
                <a:spcPts val="160"/>
              </a:spcBef>
              <a:spcAft>
                <a:spcPts val="0"/>
              </a:spcAft>
              <a:buClr>
                <a:srgbClr val="17365D"/>
              </a:buClr>
              <a:buSzPts val="800"/>
              <a:buNone/>
            </a:pPr>
            <a:r>
              <a:t/>
            </a:r>
            <a:endParaRPr sz="800">
              <a:latin typeface="Bookman Old Style"/>
              <a:ea typeface="Bookman Old Style"/>
              <a:cs typeface="Bookman Old Style"/>
              <a:sym typeface="Bookman Old Style"/>
            </a:endParaRPr>
          </a:p>
          <a:p>
            <a:pPr indent="-228600" lvl="2" marL="1143000" rtl="0" algn="l">
              <a:spcBef>
                <a:spcPts val="440"/>
              </a:spcBef>
              <a:spcAft>
                <a:spcPts val="0"/>
              </a:spcAft>
              <a:buClr>
                <a:srgbClr val="17365D"/>
              </a:buClr>
              <a:buSzPts val="2200"/>
              <a:buChar char="•"/>
            </a:pPr>
            <a:r>
              <a:rPr b="1" lang="en" sz="2200">
                <a:latin typeface="Bookman Old Style"/>
                <a:ea typeface="Bookman Old Style"/>
                <a:cs typeface="Bookman Old Style"/>
                <a:sym typeface="Bookman Old Style"/>
              </a:rPr>
              <a:t>22,292 U.S. Victims</a:t>
            </a:r>
            <a:endParaRPr/>
          </a:p>
          <a:p>
            <a:pPr indent="-228600" lvl="2" marL="1143000" rtl="0" algn="l">
              <a:spcBef>
                <a:spcPts val="440"/>
              </a:spcBef>
              <a:spcAft>
                <a:spcPts val="0"/>
              </a:spcAft>
              <a:buClr>
                <a:srgbClr val="17365D"/>
              </a:buClr>
              <a:buSzPts val="2200"/>
              <a:buChar char="•"/>
            </a:pPr>
            <a:r>
              <a:rPr b="1" lang="en" sz="2200">
                <a:latin typeface="Bookman Old Style"/>
                <a:ea typeface="Bookman Old Style"/>
                <a:cs typeface="Bookman Old Style"/>
                <a:sym typeface="Bookman Old Style"/>
              </a:rPr>
              <a:t>$1,594,503,669 exposed losses </a:t>
            </a:r>
            <a:endParaRPr/>
          </a:p>
          <a:p>
            <a:pPr indent="0" lvl="0" marL="0" rtl="0" algn="l">
              <a:spcBef>
                <a:spcPts val="560"/>
              </a:spcBef>
              <a:spcAft>
                <a:spcPts val="0"/>
              </a:spcAft>
              <a:buClr>
                <a:srgbClr val="17365D"/>
              </a:buClr>
              <a:buSzPts val="2800"/>
              <a:buNone/>
            </a:pPr>
            <a:r>
              <a:t/>
            </a:r>
            <a:endParaRPr/>
          </a:p>
        </p:txBody>
      </p:sp>
      <p:sp>
        <p:nvSpPr>
          <p:cNvPr id="164" name="Google Shape;164;p28"/>
          <p:cNvSpPr txBox="1"/>
          <p:nvPr/>
        </p:nvSpPr>
        <p:spPr>
          <a:xfrm>
            <a:off x="7581900" y="4340949"/>
            <a:ext cx="2209800" cy="23083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400">
                <a:solidFill>
                  <a:srgbClr val="0F243E"/>
                </a:solidFill>
                <a:latin typeface="Bookman Old Style"/>
                <a:ea typeface="Bookman Old Style"/>
                <a:cs typeface="Bookman Old Style"/>
                <a:sym typeface="Bookman Old Style"/>
              </a:rPr>
              <a:t>Source: </a:t>
            </a:r>
            <a:r>
              <a:rPr lang="en" sz="1400" u="sng">
                <a:solidFill>
                  <a:schemeClr val="hlink"/>
                </a:solidFill>
                <a:latin typeface="Bookman Old Style"/>
                <a:ea typeface="Bookman Old Style"/>
                <a:cs typeface="Bookman Old Style"/>
                <a:sym typeface="Bookman Old Style"/>
                <a:hlinkClick r:id="rId3"/>
              </a:rPr>
              <a:t>FBI</a:t>
            </a:r>
            <a:endParaRPr sz="1400">
              <a:solidFill>
                <a:srgbClr val="0F243E"/>
              </a:solidFill>
              <a:latin typeface="Bookman Old Style"/>
              <a:ea typeface="Bookman Old Style"/>
              <a:cs typeface="Bookman Old Style"/>
              <a:sym typeface="Bookman Old Style"/>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Google Shape;430;p64"/>
          <p:cNvSpPr txBox="1"/>
          <p:nvPr>
            <p:ph idx="1" type="body"/>
          </p:nvPr>
        </p:nvSpPr>
        <p:spPr>
          <a:xfrm>
            <a:off x="457200" y="1714500"/>
            <a:ext cx="8229600" cy="2857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17365D"/>
              </a:buClr>
              <a:buSzPts val="2200"/>
              <a:buChar char="•"/>
            </a:pPr>
            <a:r>
              <a:rPr lang="en" sz="2200">
                <a:latin typeface="Bookman Old Style"/>
                <a:ea typeface="Bookman Old Style"/>
                <a:cs typeface="Bookman Old Style"/>
                <a:sym typeface="Bookman Old Style"/>
              </a:rPr>
              <a:t>Problem: no record, no proof </a:t>
            </a:r>
            <a:endParaRPr/>
          </a:p>
          <a:p>
            <a:pPr indent="0" lvl="0" marL="0" rtl="0" algn="l">
              <a:spcBef>
                <a:spcPts val="440"/>
              </a:spcBef>
              <a:spcAft>
                <a:spcPts val="0"/>
              </a:spcAft>
              <a:buClr>
                <a:srgbClr val="17365D"/>
              </a:buClr>
              <a:buSzPts val="2200"/>
              <a:buNone/>
            </a:pPr>
            <a:r>
              <a:t/>
            </a:r>
            <a:endParaRPr sz="2200">
              <a:latin typeface="Bookman Old Style"/>
              <a:ea typeface="Bookman Old Style"/>
              <a:cs typeface="Bookman Old Style"/>
              <a:sym typeface="Bookman Old Style"/>
            </a:endParaRPr>
          </a:p>
          <a:p>
            <a:pPr indent="-342900" lvl="0" marL="342900" rtl="0" algn="l">
              <a:spcBef>
                <a:spcPts val="440"/>
              </a:spcBef>
              <a:spcAft>
                <a:spcPts val="0"/>
              </a:spcAft>
              <a:buClr>
                <a:srgbClr val="17365D"/>
              </a:buClr>
              <a:buSzPts val="2200"/>
              <a:buChar char="•"/>
            </a:pPr>
            <a:r>
              <a:rPr lang="en" sz="2200">
                <a:latin typeface="Bookman Old Style"/>
                <a:ea typeface="Bookman Old Style"/>
                <a:cs typeface="Bookman Old Style"/>
                <a:sym typeface="Bookman Old Style"/>
              </a:rPr>
              <a:t>Existing messaging apps don’t create an archived record of conversations – leaving firms </a:t>
            </a:r>
            <a:r>
              <a:rPr lang="en" sz="2200" u="sng">
                <a:latin typeface="Bookman Old Style"/>
                <a:ea typeface="Bookman Old Style"/>
                <a:cs typeface="Bookman Old Style"/>
                <a:sym typeface="Bookman Old Style"/>
              </a:rPr>
              <a:t>exposed to liability</a:t>
            </a:r>
            <a:r>
              <a:rPr lang="en" sz="2200">
                <a:latin typeface="Bookman Old Style"/>
                <a:ea typeface="Bookman Old Style"/>
                <a:cs typeface="Bookman Old Style"/>
                <a:sym typeface="Bookman Old Style"/>
              </a:rPr>
              <a:t>.  </a:t>
            </a:r>
            <a:endParaRPr/>
          </a:p>
          <a:p>
            <a:pPr indent="0" lvl="0" marL="0" rtl="0" algn="l">
              <a:spcBef>
                <a:spcPts val="440"/>
              </a:spcBef>
              <a:spcAft>
                <a:spcPts val="0"/>
              </a:spcAft>
              <a:buClr>
                <a:srgbClr val="17365D"/>
              </a:buClr>
              <a:buSzPts val="2200"/>
              <a:buNone/>
            </a:pPr>
            <a:r>
              <a:t/>
            </a:r>
            <a:endParaRPr sz="2200">
              <a:latin typeface="Bookman Old Style"/>
              <a:ea typeface="Bookman Old Style"/>
              <a:cs typeface="Bookman Old Style"/>
              <a:sym typeface="Bookman Old Style"/>
            </a:endParaRPr>
          </a:p>
          <a:p>
            <a:pPr indent="-292100" lvl="0" marL="342900" rtl="0" algn="l">
              <a:spcBef>
                <a:spcPts val="160"/>
              </a:spcBef>
              <a:spcAft>
                <a:spcPts val="0"/>
              </a:spcAft>
              <a:buClr>
                <a:srgbClr val="17365D"/>
              </a:buClr>
              <a:buSzPts val="800"/>
              <a:buNone/>
            </a:pPr>
            <a:r>
              <a:t/>
            </a:r>
            <a:endParaRPr sz="800">
              <a:latin typeface="Bookman Old Style"/>
              <a:ea typeface="Bookman Old Style"/>
              <a:cs typeface="Bookman Old Style"/>
              <a:sym typeface="Bookman Old Style"/>
            </a:endParaRPr>
          </a:p>
          <a:p>
            <a:pPr indent="0" lvl="0" marL="0" rtl="0" algn="l">
              <a:spcBef>
                <a:spcPts val="560"/>
              </a:spcBef>
              <a:spcAft>
                <a:spcPts val="0"/>
              </a:spcAft>
              <a:buClr>
                <a:srgbClr val="17365D"/>
              </a:buClr>
              <a:buSzPts val="2800"/>
              <a:buNone/>
            </a:pPr>
            <a:r>
              <a:t/>
            </a:r>
            <a:endParaRPr/>
          </a:p>
        </p:txBody>
      </p:sp>
      <p:sp>
        <p:nvSpPr>
          <p:cNvPr id="431" name="Google Shape;431;p64"/>
          <p:cNvSpPr txBox="1"/>
          <p:nvPr/>
        </p:nvSpPr>
        <p:spPr>
          <a:xfrm>
            <a:off x="609600" y="3202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F243E"/>
              </a:buClr>
              <a:buSzPts val="4400"/>
              <a:buFont typeface="Bookman Old Style"/>
              <a:buNone/>
            </a:pPr>
            <a:r>
              <a:rPr lang="en" sz="4400">
                <a:solidFill>
                  <a:srgbClr val="0F243E"/>
                </a:solidFill>
                <a:latin typeface="Bookman Old Style"/>
                <a:ea typeface="Bookman Old Style"/>
                <a:cs typeface="Bookman Old Style"/>
                <a:sym typeface="Bookman Old Style"/>
              </a:rPr>
              <a:t>Ephemeral Platforms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6" name="Shape 436"/>
        <p:cNvGrpSpPr/>
        <p:nvPr/>
      </p:nvGrpSpPr>
      <p:grpSpPr>
        <a:xfrm>
          <a:off x="0" y="0"/>
          <a:ext cx="0" cy="0"/>
          <a:chOff x="0" y="0"/>
          <a:chExt cx="0" cy="0"/>
        </a:xfrm>
      </p:grpSpPr>
      <p:sp>
        <p:nvSpPr>
          <p:cNvPr id="437" name="Google Shape;437;p65"/>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Bookman Old Style"/>
              <a:buNone/>
            </a:pPr>
            <a:r>
              <a:rPr lang="en">
                <a:latin typeface="Bookman Old Style"/>
                <a:ea typeface="Bookman Old Style"/>
                <a:cs typeface="Bookman Old Style"/>
                <a:sym typeface="Bookman Old Style"/>
              </a:rPr>
              <a:t>Preserve Communications</a:t>
            </a:r>
            <a:endParaRPr/>
          </a:p>
        </p:txBody>
      </p:sp>
      <p:sp>
        <p:nvSpPr>
          <p:cNvPr id="438" name="Google Shape;438;p65"/>
          <p:cNvSpPr txBox="1"/>
          <p:nvPr>
            <p:ph idx="1" type="body"/>
          </p:nvPr>
        </p:nvSpPr>
        <p:spPr>
          <a:xfrm>
            <a:off x="457200" y="1200151"/>
            <a:ext cx="8229600" cy="32575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17365D"/>
              </a:buClr>
              <a:buSzPts val="2800"/>
              <a:buChar char="•"/>
            </a:pPr>
            <a:r>
              <a:rPr lang="en">
                <a:latin typeface="Bookman Old Style"/>
                <a:ea typeface="Bookman Old Style"/>
                <a:cs typeface="Bookman Old Style"/>
                <a:sym typeface="Bookman Old Style"/>
              </a:rPr>
              <a:t>Necessary to document every communication to properly represent the client. </a:t>
            </a:r>
            <a:endParaRPr/>
          </a:p>
          <a:p>
            <a:pPr indent="-165100" lvl="0" marL="342900" rtl="0" algn="l">
              <a:spcBef>
                <a:spcPts val="560"/>
              </a:spcBef>
              <a:spcAft>
                <a:spcPts val="0"/>
              </a:spcAft>
              <a:buClr>
                <a:srgbClr val="17365D"/>
              </a:buClr>
              <a:buSzPts val="2800"/>
              <a:buNone/>
            </a:pPr>
            <a:r>
              <a:t/>
            </a:r>
            <a:endParaRPr>
              <a:latin typeface="Bookman Old Style"/>
              <a:ea typeface="Bookman Old Style"/>
              <a:cs typeface="Bookman Old Style"/>
              <a:sym typeface="Bookman Old Style"/>
            </a:endParaRPr>
          </a:p>
          <a:p>
            <a:pPr indent="-342900" lvl="0" marL="342900" rtl="0" algn="l">
              <a:spcBef>
                <a:spcPts val="560"/>
              </a:spcBef>
              <a:spcAft>
                <a:spcPts val="0"/>
              </a:spcAft>
              <a:buClr>
                <a:srgbClr val="17365D"/>
              </a:buClr>
              <a:buSzPts val="2800"/>
              <a:buChar char="•"/>
            </a:pPr>
            <a:r>
              <a:rPr lang="en">
                <a:latin typeface="Bookman Old Style"/>
                <a:ea typeface="Bookman Old Style"/>
                <a:cs typeface="Bookman Old Style"/>
                <a:sym typeface="Bookman Old Style"/>
              </a:rPr>
              <a:t>Unalterable record: best practice limiting liability from potential misconduct accusation.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Google Shape;444;p66"/>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Bookman Old Style"/>
              <a:buNone/>
            </a:pPr>
            <a:r>
              <a:rPr lang="en">
                <a:latin typeface="Bookman Old Style"/>
                <a:ea typeface="Bookman Old Style"/>
                <a:cs typeface="Bookman Old Style"/>
                <a:sym typeface="Bookman Old Style"/>
              </a:rPr>
              <a:t>Third Party Help</a:t>
            </a:r>
            <a:endParaRPr/>
          </a:p>
        </p:txBody>
      </p:sp>
      <p:sp>
        <p:nvSpPr>
          <p:cNvPr id="445" name="Google Shape;445;p66"/>
          <p:cNvSpPr txBox="1"/>
          <p:nvPr>
            <p:ph idx="1" type="body"/>
          </p:nvPr>
        </p:nvSpPr>
        <p:spPr>
          <a:xfrm>
            <a:off x="457200" y="1200151"/>
            <a:ext cx="8229600" cy="32575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17365D"/>
              </a:buClr>
              <a:buSzPts val="2800"/>
              <a:buChar char="•"/>
            </a:pPr>
            <a:r>
              <a:rPr lang="en">
                <a:latin typeface="Bookman Old Style"/>
                <a:ea typeface="Bookman Old Style"/>
                <a:cs typeface="Bookman Old Style"/>
                <a:sym typeface="Bookman Old Style"/>
              </a:rPr>
              <a:t>Lawyers are generally not technology experts</a:t>
            </a:r>
            <a:endParaRPr/>
          </a:p>
          <a:p>
            <a:pPr indent="-342900" lvl="0" marL="342900" rtl="0" algn="l">
              <a:spcBef>
                <a:spcPts val="560"/>
              </a:spcBef>
              <a:spcAft>
                <a:spcPts val="0"/>
              </a:spcAft>
              <a:buClr>
                <a:srgbClr val="17365D"/>
              </a:buClr>
              <a:buSzPts val="2800"/>
              <a:buChar char="•"/>
            </a:pPr>
            <a:r>
              <a:rPr lang="en">
                <a:latin typeface="Bookman Old Style"/>
                <a:ea typeface="Bookman Old Style"/>
                <a:cs typeface="Bookman Old Style"/>
                <a:sym typeface="Bookman Old Style"/>
              </a:rPr>
              <a:t>But ethical obligations still apply</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0" name="Shape 450"/>
        <p:cNvGrpSpPr/>
        <p:nvPr/>
      </p:nvGrpSpPr>
      <p:grpSpPr>
        <a:xfrm>
          <a:off x="0" y="0"/>
          <a:ext cx="0" cy="0"/>
          <a:chOff x="0" y="0"/>
          <a:chExt cx="0" cy="0"/>
        </a:xfrm>
      </p:grpSpPr>
      <p:sp>
        <p:nvSpPr>
          <p:cNvPr id="451" name="Google Shape;451;p67"/>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Bookman Old Style"/>
              <a:buNone/>
            </a:pPr>
            <a:r>
              <a:rPr lang="en" sz="3959">
                <a:latin typeface="Bookman Old Style"/>
                <a:ea typeface="Bookman Old Style"/>
                <a:cs typeface="Bookman Old Style"/>
                <a:sym typeface="Bookman Old Style"/>
              </a:rPr>
              <a:t>Model Rule 5.3 Responsibilities Regarding Nonlawyer Assistance</a:t>
            </a:r>
            <a:endParaRPr/>
          </a:p>
        </p:txBody>
      </p:sp>
      <p:sp>
        <p:nvSpPr>
          <p:cNvPr id="452" name="Google Shape;452;p67"/>
          <p:cNvSpPr txBox="1"/>
          <p:nvPr>
            <p:ph idx="1" type="body"/>
          </p:nvPr>
        </p:nvSpPr>
        <p:spPr>
          <a:xfrm>
            <a:off x="457200" y="1200151"/>
            <a:ext cx="8229600" cy="325755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17365D"/>
              </a:buClr>
              <a:buSzPts val="2310"/>
              <a:buNone/>
            </a:pPr>
            <a:r>
              <a:t/>
            </a:r>
            <a:endParaRPr sz="2310">
              <a:latin typeface="Bookman Old Style"/>
              <a:ea typeface="Bookman Old Style"/>
              <a:cs typeface="Bookman Old Style"/>
              <a:sym typeface="Bookman Old Style"/>
            </a:endParaRPr>
          </a:p>
          <a:p>
            <a:pPr indent="0" lvl="0" marL="0" rtl="0" algn="l">
              <a:lnSpc>
                <a:spcPct val="80000"/>
              </a:lnSpc>
              <a:spcBef>
                <a:spcPts val="462"/>
              </a:spcBef>
              <a:spcAft>
                <a:spcPts val="0"/>
              </a:spcAft>
              <a:buClr>
                <a:srgbClr val="17365D"/>
              </a:buClr>
              <a:buSzPts val="2310"/>
              <a:buNone/>
            </a:pPr>
            <a:r>
              <a:rPr lang="en" sz="2310">
                <a:latin typeface="Bookman Old Style"/>
                <a:ea typeface="Bookman Old Style"/>
                <a:cs typeface="Bookman Old Style"/>
                <a:sym typeface="Bookman Old Style"/>
              </a:rPr>
              <a:t>What questions should lawyers ask their potential vendors when it comes to messaging and encryption or due diligence consideration. </a:t>
            </a:r>
            <a:endParaRPr/>
          </a:p>
          <a:p>
            <a:pPr indent="0" lvl="0" marL="0" rtl="0" algn="l">
              <a:lnSpc>
                <a:spcPct val="80000"/>
              </a:lnSpc>
              <a:spcBef>
                <a:spcPts val="462"/>
              </a:spcBef>
              <a:spcAft>
                <a:spcPts val="0"/>
              </a:spcAft>
              <a:buClr>
                <a:srgbClr val="17365D"/>
              </a:buClr>
              <a:buSzPts val="2310"/>
              <a:buNone/>
            </a:pPr>
            <a:r>
              <a:t/>
            </a:r>
            <a:endParaRPr sz="2310">
              <a:latin typeface="Bookman Old Style"/>
              <a:ea typeface="Bookman Old Style"/>
              <a:cs typeface="Bookman Old Style"/>
              <a:sym typeface="Bookman Old Style"/>
            </a:endParaRPr>
          </a:p>
          <a:p>
            <a:pPr indent="-342900" lvl="0" marL="342900" rtl="0" algn="l">
              <a:lnSpc>
                <a:spcPct val="80000"/>
              </a:lnSpc>
              <a:spcBef>
                <a:spcPts val="462"/>
              </a:spcBef>
              <a:spcAft>
                <a:spcPts val="0"/>
              </a:spcAft>
              <a:buClr>
                <a:srgbClr val="17365D"/>
              </a:buClr>
              <a:buSzPts val="2310"/>
              <a:buChar char="•"/>
            </a:pPr>
            <a:r>
              <a:rPr lang="en" sz="2310">
                <a:latin typeface="Bookman Old Style"/>
                <a:ea typeface="Bookman Old Style"/>
                <a:cs typeface="Bookman Old Style"/>
                <a:sym typeface="Bookman Old Style"/>
              </a:rPr>
              <a:t>Reference checks and review of vendor credentials.</a:t>
            </a:r>
            <a:endParaRPr/>
          </a:p>
          <a:p>
            <a:pPr indent="-342900" lvl="0" marL="342900" rtl="0" algn="l">
              <a:lnSpc>
                <a:spcPct val="80000"/>
              </a:lnSpc>
              <a:spcBef>
                <a:spcPts val="462"/>
              </a:spcBef>
              <a:spcAft>
                <a:spcPts val="0"/>
              </a:spcAft>
              <a:buClr>
                <a:srgbClr val="17365D"/>
              </a:buClr>
              <a:buSzPts val="2310"/>
              <a:buChar char="•"/>
            </a:pPr>
            <a:r>
              <a:rPr lang="en" sz="2310">
                <a:latin typeface="Bookman Old Style"/>
                <a:ea typeface="Bookman Old Style"/>
                <a:cs typeface="Bookman Old Style"/>
                <a:sym typeface="Bookman Old Style"/>
              </a:rPr>
              <a:t>Vendor’s security policies and protocols.</a:t>
            </a:r>
            <a:endParaRPr/>
          </a:p>
          <a:p>
            <a:pPr indent="-342900" lvl="0" marL="342900" rtl="0" algn="l">
              <a:lnSpc>
                <a:spcPct val="80000"/>
              </a:lnSpc>
              <a:spcBef>
                <a:spcPts val="462"/>
              </a:spcBef>
              <a:spcAft>
                <a:spcPts val="0"/>
              </a:spcAft>
              <a:buClr>
                <a:srgbClr val="17365D"/>
              </a:buClr>
              <a:buSzPts val="2310"/>
              <a:buChar char="•"/>
            </a:pPr>
            <a:r>
              <a:rPr lang="en" sz="2310">
                <a:latin typeface="Bookman Old Style"/>
                <a:ea typeface="Bookman Old Style"/>
                <a:cs typeface="Bookman Old Style"/>
                <a:sym typeface="Bookman Old Style"/>
              </a:rPr>
              <a:t>Vendor’s hiring practices.</a:t>
            </a:r>
            <a:endParaRPr/>
          </a:p>
          <a:p>
            <a:pPr indent="-342900" lvl="0" marL="342900" rtl="0" algn="l">
              <a:lnSpc>
                <a:spcPct val="80000"/>
              </a:lnSpc>
              <a:spcBef>
                <a:spcPts val="462"/>
              </a:spcBef>
              <a:spcAft>
                <a:spcPts val="0"/>
              </a:spcAft>
              <a:buClr>
                <a:srgbClr val="17365D"/>
              </a:buClr>
              <a:buSzPts val="2310"/>
              <a:buChar char="•"/>
            </a:pPr>
            <a:r>
              <a:rPr lang="en" sz="2310">
                <a:latin typeface="Bookman Old Style"/>
                <a:ea typeface="Bookman Old Style"/>
                <a:cs typeface="Bookman Old Style"/>
                <a:sym typeface="Bookman Old Style"/>
              </a:rPr>
              <a:t>The use of confidentiality agreements.</a:t>
            </a:r>
            <a:endParaRPr/>
          </a:p>
          <a:p>
            <a:pPr indent="-342900" lvl="0" marL="342900" rtl="0" algn="l">
              <a:lnSpc>
                <a:spcPct val="80000"/>
              </a:lnSpc>
              <a:spcBef>
                <a:spcPts val="462"/>
              </a:spcBef>
              <a:spcAft>
                <a:spcPts val="0"/>
              </a:spcAft>
              <a:buClr>
                <a:srgbClr val="17365D"/>
              </a:buClr>
              <a:buSzPts val="2310"/>
              <a:buChar char="•"/>
            </a:pPr>
            <a:r>
              <a:rPr lang="en" sz="2310">
                <a:latin typeface="Bookman Old Style"/>
                <a:ea typeface="Bookman Old Style"/>
                <a:cs typeface="Bookman Old Style"/>
                <a:sym typeface="Bookman Old Style"/>
              </a:rPr>
              <a:t>Vendor’s conflicts check system to screen for adversity.</a:t>
            </a:r>
            <a:endParaRPr/>
          </a:p>
          <a:p>
            <a:pPr indent="-342900" lvl="0" marL="342900" rtl="0" algn="l">
              <a:lnSpc>
                <a:spcPct val="80000"/>
              </a:lnSpc>
              <a:spcBef>
                <a:spcPts val="462"/>
              </a:spcBef>
              <a:spcAft>
                <a:spcPts val="0"/>
              </a:spcAft>
              <a:buClr>
                <a:srgbClr val="17365D"/>
              </a:buClr>
              <a:buSzPts val="2310"/>
              <a:buChar char="•"/>
            </a:pPr>
            <a:r>
              <a:rPr lang="en" sz="2310">
                <a:latin typeface="Bookman Old Style"/>
                <a:ea typeface="Bookman Old Style"/>
                <a:cs typeface="Bookman Old Style"/>
                <a:sym typeface="Bookman Old Style"/>
              </a:rPr>
              <a:t>The availability of legal redress. </a:t>
            </a:r>
            <a:r>
              <a:rPr lang="en" sz="1100" u="sng">
                <a:solidFill>
                  <a:schemeClr val="hlink"/>
                </a:solidFill>
                <a:latin typeface="Bookman Old Style"/>
                <a:ea typeface="Bookman Old Style"/>
                <a:cs typeface="Bookman Old Style"/>
                <a:sym typeface="Bookman Old Style"/>
                <a:hlinkClick r:id="rId3"/>
              </a:rPr>
              <a:t>Model Rule 5.3</a:t>
            </a:r>
            <a:endParaRPr sz="1100">
              <a:latin typeface="Bookman Old Style"/>
              <a:ea typeface="Bookman Old Style"/>
              <a:cs typeface="Bookman Old Style"/>
              <a:sym typeface="Bookman Old Style"/>
            </a:endParaRPr>
          </a:p>
          <a:p>
            <a:pPr indent="-245109" lvl="0" marL="342900" rtl="0" algn="l">
              <a:lnSpc>
                <a:spcPct val="80000"/>
              </a:lnSpc>
              <a:spcBef>
                <a:spcPts val="308"/>
              </a:spcBef>
              <a:spcAft>
                <a:spcPts val="0"/>
              </a:spcAft>
              <a:buClr>
                <a:srgbClr val="17365D"/>
              </a:buClr>
              <a:buSzPts val="1540"/>
              <a:buNone/>
            </a:pPr>
            <a:r>
              <a:t/>
            </a:r>
            <a:endParaRPr sz="154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7" name="Shape 457"/>
        <p:cNvGrpSpPr/>
        <p:nvPr/>
      </p:nvGrpSpPr>
      <p:grpSpPr>
        <a:xfrm>
          <a:off x="0" y="0"/>
          <a:ext cx="0" cy="0"/>
          <a:chOff x="0" y="0"/>
          <a:chExt cx="0" cy="0"/>
        </a:xfrm>
      </p:grpSpPr>
      <p:sp>
        <p:nvSpPr>
          <p:cNvPr id="458" name="Google Shape;458;p68"/>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Bookman Old Style"/>
              <a:buNone/>
            </a:pPr>
            <a:r>
              <a:rPr lang="en">
                <a:latin typeface="Bookman Old Style"/>
                <a:ea typeface="Bookman Old Style"/>
                <a:cs typeface="Bookman Old Style"/>
                <a:sym typeface="Bookman Old Style"/>
              </a:rPr>
              <a:t>Florida Standard </a:t>
            </a:r>
            <a:endParaRPr/>
          </a:p>
        </p:txBody>
      </p:sp>
      <p:sp>
        <p:nvSpPr>
          <p:cNvPr id="459" name="Google Shape;459;p68"/>
          <p:cNvSpPr txBox="1"/>
          <p:nvPr>
            <p:ph idx="1" type="body"/>
          </p:nvPr>
        </p:nvSpPr>
        <p:spPr>
          <a:xfrm>
            <a:off x="457200" y="1200151"/>
            <a:ext cx="8229600" cy="32575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17365D"/>
              </a:buClr>
              <a:buSzPts val="2800"/>
              <a:buChar char="•"/>
            </a:pPr>
            <a:r>
              <a:rPr lang="en">
                <a:latin typeface="Bookman Old Style"/>
                <a:ea typeface="Bookman Old Style"/>
                <a:cs typeface="Bookman Old Style"/>
                <a:sym typeface="Bookman Old Style"/>
              </a:rPr>
              <a:t>Investigating the online data storage provider’s security measures, policies, recoverability methods, and other procedures to determine if they are adequate under the circumstances; </a:t>
            </a:r>
            <a:endParaRPr/>
          </a:p>
          <a:p>
            <a:pPr indent="-342900" lvl="0" marL="342900" rtl="0" algn="l">
              <a:spcBef>
                <a:spcPts val="220"/>
              </a:spcBef>
              <a:spcAft>
                <a:spcPts val="0"/>
              </a:spcAft>
              <a:buClr>
                <a:srgbClr val="17365D"/>
              </a:buClr>
              <a:buSzPts val="1100"/>
              <a:buChar char="•"/>
            </a:pPr>
            <a:r>
              <a:rPr lang="en" sz="1100" u="sng">
                <a:solidFill>
                  <a:schemeClr val="hlink"/>
                </a:solidFill>
                <a:latin typeface="Bookman Old Style"/>
                <a:ea typeface="Bookman Old Style"/>
                <a:cs typeface="Bookman Old Style"/>
                <a:sym typeface="Bookman Old Style"/>
                <a:hlinkClick r:id="rId3"/>
              </a:rPr>
              <a:t>Florida Bar Ethics Opinion 12-3</a:t>
            </a:r>
            <a:endParaRPr sz="1100">
              <a:latin typeface="Bookman Old Style"/>
              <a:ea typeface="Bookman Old Style"/>
              <a:cs typeface="Bookman Old Style"/>
              <a:sym typeface="Bookman Old Style"/>
            </a:endParaRPr>
          </a:p>
          <a:p>
            <a:pPr indent="-165100" lvl="0" marL="342900" rtl="0" algn="l">
              <a:spcBef>
                <a:spcPts val="560"/>
              </a:spcBef>
              <a:spcAft>
                <a:spcPts val="0"/>
              </a:spcAft>
              <a:buClr>
                <a:srgbClr val="17365D"/>
              </a:buClr>
              <a:buSzPts val="2800"/>
              <a:buNone/>
            </a:pPr>
            <a:r>
              <a:t/>
            </a:r>
            <a:endParaRPr>
              <a:latin typeface="Bookman Old Style"/>
              <a:ea typeface="Bookman Old Style"/>
              <a:cs typeface="Bookman Old Style"/>
              <a:sym typeface="Bookman Old Style"/>
            </a:endParaRPr>
          </a:p>
          <a:p>
            <a:pPr indent="-165100" lvl="0" marL="342900" rtl="0" algn="l">
              <a:spcBef>
                <a:spcPts val="560"/>
              </a:spcBef>
              <a:spcAft>
                <a:spcPts val="0"/>
              </a:spcAft>
              <a:buClr>
                <a:srgbClr val="17365D"/>
              </a:buClr>
              <a:buSzPts val="2800"/>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4" name="Shape 464"/>
        <p:cNvGrpSpPr/>
        <p:nvPr/>
      </p:nvGrpSpPr>
      <p:grpSpPr>
        <a:xfrm>
          <a:off x="0" y="0"/>
          <a:ext cx="0" cy="0"/>
          <a:chOff x="0" y="0"/>
          <a:chExt cx="0" cy="0"/>
        </a:xfrm>
      </p:grpSpPr>
      <p:sp>
        <p:nvSpPr>
          <p:cNvPr id="465" name="Google Shape;465;p69"/>
          <p:cNvSpPr txBox="1"/>
          <p:nvPr>
            <p:ph idx="1" type="body"/>
          </p:nvPr>
        </p:nvSpPr>
        <p:spPr>
          <a:xfrm>
            <a:off x="457200" y="1200151"/>
            <a:ext cx="8229600" cy="32575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17365D"/>
              </a:buClr>
              <a:buSzPts val="2200"/>
              <a:buNone/>
            </a:pPr>
            <a:r>
              <a:rPr lang="en" sz="2200">
                <a:latin typeface="Bookman Old Style"/>
                <a:ea typeface="Bookman Old Style"/>
                <a:cs typeface="Bookman Old Style"/>
                <a:sym typeface="Bookman Old Style"/>
              </a:rPr>
              <a:t>A communications platform that is:</a:t>
            </a:r>
            <a:endParaRPr/>
          </a:p>
          <a:p>
            <a:pPr indent="0" lvl="0" marL="0" rtl="0" algn="l">
              <a:spcBef>
                <a:spcPts val="440"/>
              </a:spcBef>
              <a:spcAft>
                <a:spcPts val="0"/>
              </a:spcAft>
              <a:buClr>
                <a:srgbClr val="17365D"/>
              </a:buClr>
              <a:buSzPts val="2200"/>
              <a:buNone/>
            </a:pPr>
            <a:r>
              <a:t/>
            </a:r>
            <a:endParaRPr sz="2200">
              <a:latin typeface="Bookman Old Style"/>
              <a:ea typeface="Bookman Old Style"/>
              <a:cs typeface="Bookman Old Style"/>
              <a:sym typeface="Bookman Old Style"/>
            </a:endParaRPr>
          </a:p>
          <a:p>
            <a:pPr indent="-285750" lvl="1" marL="742950" rtl="0" algn="l">
              <a:spcBef>
                <a:spcPts val="440"/>
              </a:spcBef>
              <a:spcAft>
                <a:spcPts val="0"/>
              </a:spcAft>
              <a:buClr>
                <a:srgbClr val="17365D"/>
              </a:buClr>
              <a:buSzPts val="2200"/>
              <a:buChar char="–"/>
            </a:pPr>
            <a:r>
              <a:rPr b="1" lang="en" sz="2200">
                <a:latin typeface="Bookman Old Style"/>
                <a:ea typeface="Bookman Old Style"/>
                <a:cs typeface="Bookman Old Style"/>
                <a:sym typeface="Bookman Old Style"/>
              </a:rPr>
              <a:t>Transparent</a:t>
            </a:r>
            <a:endParaRPr/>
          </a:p>
          <a:p>
            <a:pPr indent="-285750" lvl="1" marL="742950" rtl="0" algn="l">
              <a:spcBef>
                <a:spcPts val="440"/>
              </a:spcBef>
              <a:spcAft>
                <a:spcPts val="0"/>
              </a:spcAft>
              <a:buClr>
                <a:srgbClr val="17365D"/>
              </a:buClr>
              <a:buSzPts val="2200"/>
              <a:buChar char="–"/>
            </a:pPr>
            <a:r>
              <a:rPr b="1" lang="en" sz="2200">
                <a:latin typeface="Bookman Old Style"/>
                <a:ea typeface="Bookman Old Style"/>
                <a:cs typeface="Bookman Old Style"/>
                <a:sym typeface="Bookman Old Style"/>
              </a:rPr>
              <a:t>Instant</a:t>
            </a:r>
            <a:endParaRPr/>
          </a:p>
          <a:p>
            <a:pPr indent="-285750" lvl="1" marL="742950" rtl="0" algn="l">
              <a:spcBef>
                <a:spcPts val="440"/>
              </a:spcBef>
              <a:spcAft>
                <a:spcPts val="0"/>
              </a:spcAft>
              <a:buClr>
                <a:srgbClr val="17365D"/>
              </a:buClr>
              <a:buSzPts val="2200"/>
              <a:buChar char="–"/>
            </a:pPr>
            <a:r>
              <a:rPr b="1" lang="en" sz="2200">
                <a:latin typeface="Bookman Old Style"/>
                <a:ea typeface="Bookman Old Style"/>
                <a:cs typeface="Bookman Old Style"/>
                <a:sym typeface="Bookman Old Style"/>
              </a:rPr>
              <a:t>Secure</a:t>
            </a:r>
            <a:endParaRPr/>
          </a:p>
          <a:p>
            <a:pPr indent="-285750" lvl="1" marL="742950" rtl="0" algn="l">
              <a:spcBef>
                <a:spcPts val="440"/>
              </a:spcBef>
              <a:spcAft>
                <a:spcPts val="0"/>
              </a:spcAft>
              <a:buClr>
                <a:srgbClr val="17365D"/>
              </a:buClr>
              <a:buSzPts val="2200"/>
              <a:buChar char="–"/>
            </a:pPr>
            <a:r>
              <a:rPr b="1" lang="en" sz="2200">
                <a:latin typeface="Bookman Old Style"/>
                <a:ea typeface="Bookman Old Style"/>
                <a:cs typeface="Bookman Old Style"/>
                <a:sym typeface="Bookman Old Style"/>
              </a:rPr>
              <a:t>Unalterable </a:t>
            </a:r>
            <a:endParaRPr/>
          </a:p>
          <a:p>
            <a:pPr indent="0" lvl="1" marL="457200" rtl="0" algn="l">
              <a:spcBef>
                <a:spcPts val="440"/>
              </a:spcBef>
              <a:spcAft>
                <a:spcPts val="0"/>
              </a:spcAft>
              <a:buClr>
                <a:srgbClr val="17365D"/>
              </a:buClr>
              <a:buSzPts val="2200"/>
              <a:buNone/>
            </a:pPr>
            <a:r>
              <a:t/>
            </a:r>
            <a:endParaRPr b="1" sz="2200">
              <a:latin typeface="Bookman Old Style"/>
              <a:ea typeface="Bookman Old Style"/>
              <a:cs typeface="Bookman Old Style"/>
              <a:sym typeface="Bookman Old Style"/>
            </a:endParaRPr>
          </a:p>
          <a:p>
            <a:pPr indent="0" lvl="0" marL="0" rtl="0" algn="l">
              <a:spcBef>
                <a:spcPts val="440"/>
              </a:spcBef>
              <a:spcAft>
                <a:spcPts val="0"/>
              </a:spcAft>
              <a:buClr>
                <a:srgbClr val="17365D"/>
              </a:buClr>
              <a:buSzPts val="2200"/>
              <a:buNone/>
            </a:pPr>
            <a:r>
              <a:t/>
            </a:r>
            <a:endParaRPr sz="2200">
              <a:latin typeface="Bookman Old Style"/>
              <a:ea typeface="Bookman Old Style"/>
              <a:cs typeface="Bookman Old Style"/>
              <a:sym typeface="Bookman Old Style"/>
            </a:endParaRPr>
          </a:p>
          <a:p>
            <a:pPr indent="-292100" lvl="0" marL="342900" rtl="0" algn="l">
              <a:spcBef>
                <a:spcPts val="160"/>
              </a:spcBef>
              <a:spcAft>
                <a:spcPts val="0"/>
              </a:spcAft>
              <a:buClr>
                <a:srgbClr val="17365D"/>
              </a:buClr>
              <a:buSzPts val="800"/>
              <a:buNone/>
            </a:pPr>
            <a:r>
              <a:t/>
            </a:r>
            <a:endParaRPr sz="800">
              <a:latin typeface="Bookman Old Style"/>
              <a:ea typeface="Bookman Old Style"/>
              <a:cs typeface="Bookman Old Style"/>
              <a:sym typeface="Bookman Old Style"/>
            </a:endParaRPr>
          </a:p>
          <a:p>
            <a:pPr indent="0" lvl="0" marL="0" rtl="0" algn="l">
              <a:spcBef>
                <a:spcPts val="560"/>
              </a:spcBef>
              <a:spcAft>
                <a:spcPts val="0"/>
              </a:spcAft>
              <a:buClr>
                <a:srgbClr val="17365D"/>
              </a:buClr>
              <a:buSzPts val="2800"/>
              <a:buNone/>
            </a:pPr>
            <a:r>
              <a:t/>
            </a:r>
            <a:endParaRPr/>
          </a:p>
        </p:txBody>
      </p:sp>
      <p:sp>
        <p:nvSpPr>
          <p:cNvPr id="466" name="Google Shape;466;p69"/>
          <p:cNvSpPr txBox="1"/>
          <p:nvPr/>
        </p:nvSpPr>
        <p:spPr>
          <a:xfrm>
            <a:off x="609600" y="3202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F243E"/>
              </a:buClr>
              <a:buSzPts val="4400"/>
              <a:buFont typeface="Bookman Old Style"/>
              <a:buNone/>
            </a:pPr>
            <a:r>
              <a:rPr lang="en" sz="4400">
                <a:solidFill>
                  <a:srgbClr val="0F243E"/>
                </a:solidFill>
                <a:latin typeface="Bookman Old Style"/>
                <a:ea typeface="Bookman Old Style"/>
                <a:cs typeface="Bookman Old Style"/>
                <a:sym typeface="Bookman Old Style"/>
              </a:rPr>
              <a:t>What Do You Need?</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1" name="Shape 471"/>
        <p:cNvGrpSpPr/>
        <p:nvPr/>
      </p:nvGrpSpPr>
      <p:grpSpPr>
        <a:xfrm>
          <a:off x="0" y="0"/>
          <a:ext cx="0" cy="0"/>
          <a:chOff x="0" y="0"/>
          <a:chExt cx="0" cy="0"/>
        </a:xfrm>
      </p:grpSpPr>
      <p:sp>
        <p:nvSpPr>
          <p:cNvPr id="472" name="Google Shape;472;p70"/>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Bookman Old Style"/>
              <a:buNone/>
            </a:pPr>
            <a:r>
              <a:rPr lang="en">
                <a:solidFill>
                  <a:srgbClr val="0F243E"/>
                </a:solidFill>
                <a:latin typeface="Bookman Old Style"/>
                <a:ea typeface="Bookman Old Style"/>
                <a:cs typeface="Bookman Old Style"/>
                <a:sym typeface="Bookman Old Style"/>
              </a:rPr>
              <a:t>What is EIE Legal?</a:t>
            </a:r>
            <a:endParaRPr/>
          </a:p>
        </p:txBody>
      </p:sp>
      <p:sp>
        <p:nvSpPr>
          <p:cNvPr id="473" name="Google Shape;473;p70"/>
          <p:cNvSpPr txBox="1"/>
          <p:nvPr>
            <p:ph idx="1" type="body"/>
          </p:nvPr>
        </p:nvSpPr>
        <p:spPr>
          <a:xfrm>
            <a:off x="457200" y="1314450"/>
            <a:ext cx="8229600" cy="32575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17365D"/>
              </a:buClr>
              <a:buSzPts val="2600"/>
              <a:buNone/>
            </a:pPr>
            <a:r>
              <a:rPr lang="en" sz="2600">
                <a:latin typeface="Bookman Old Style"/>
                <a:ea typeface="Bookman Old Style"/>
                <a:cs typeface="Bookman Old Style"/>
                <a:sym typeface="Bookman Old Style"/>
              </a:rPr>
              <a:t>EIE Legal is a </a:t>
            </a:r>
            <a:r>
              <a:rPr b="1" lang="en" sz="2600">
                <a:latin typeface="Bookman Old Style"/>
                <a:ea typeface="Bookman Old Style"/>
                <a:cs typeface="Bookman Old Style"/>
                <a:sym typeface="Bookman Old Style"/>
              </a:rPr>
              <a:t>secure mobile messaging app </a:t>
            </a:r>
            <a:r>
              <a:rPr lang="en" sz="2600">
                <a:latin typeface="Bookman Old Style"/>
                <a:ea typeface="Bookman Old Style"/>
                <a:cs typeface="Bookman Old Style"/>
                <a:sym typeface="Bookman Old Style"/>
              </a:rPr>
              <a:t>for lawyers that puts encrypted transparency in the palm of their hands.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8" name="Shape 478"/>
        <p:cNvGrpSpPr/>
        <p:nvPr/>
      </p:nvGrpSpPr>
      <p:grpSpPr>
        <a:xfrm>
          <a:off x="0" y="0"/>
          <a:ext cx="0" cy="0"/>
          <a:chOff x="0" y="0"/>
          <a:chExt cx="0" cy="0"/>
        </a:xfrm>
      </p:grpSpPr>
      <p:sp>
        <p:nvSpPr>
          <p:cNvPr id="479" name="Google Shape;479;p71"/>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Bookman Old Style"/>
              <a:buNone/>
            </a:pPr>
            <a:r>
              <a:rPr lang="en">
                <a:solidFill>
                  <a:srgbClr val="0F243E"/>
                </a:solidFill>
                <a:latin typeface="Bookman Old Style"/>
                <a:ea typeface="Bookman Old Style"/>
                <a:cs typeface="Bookman Old Style"/>
                <a:sym typeface="Bookman Old Style"/>
              </a:rPr>
              <a:t>What is EIE Legal?</a:t>
            </a:r>
            <a:endParaRPr/>
          </a:p>
        </p:txBody>
      </p:sp>
      <p:sp>
        <p:nvSpPr>
          <p:cNvPr id="480" name="Google Shape;480;p71"/>
          <p:cNvSpPr txBox="1"/>
          <p:nvPr>
            <p:ph idx="1" type="body"/>
          </p:nvPr>
        </p:nvSpPr>
        <p:spPr>
          <a:xfrm>
            <a:off x="457200" y="1200150"/>
            <a:ext cx="8229600" cy="32575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17365D"/>
              </a:buClr>
              <a:buSzPts val="2600"/>
              <a:buNone/>
            </a:pPr>
            <a:r>
              <a:rPr lang="en" sz="2600">
                <a:latin typeface="Bookman Old Style"/>
                <a:ea typeface="Bookman Old Style"/>
                <a:cs typeface="Bookman Old Style"/>
                <a:sym typeface="Bookman Old Style"/>
              </a:rPr>
              <a:t>Most importantly, it’s a solution to a problem lawyers and clients face every day: </a:t>
            </a:r>
            <a:endParaRPr/>
          </a:p>
          <a:p>
            <a:pPr indent="0" lvl="0" marL="0" rtl="0" algn="l">
              <a:spcBef>
                <a:spcPts val="440"/>
              </a:spcBef>
              <a:spcAft>
                <a:spcPts val="0"/>
              </a:spcAft>
              <a:buClr>
                <a:srgbClr val="17365D"/>
              </a:buClr>
              <a:buSzPts val="2200"/>
              <a:buNone/>
            </a:pPr>
            <a:r>
              <a:t/>
            </a:r>
            <a:endParaRPr sz="2200">
              <a:latin typeface="Bookman Old Style"/>
              <a:ea typeface="Bookman Old Style"/>
              <a:cs typeface="Bookman Old Style"/>
              <a:sym typeface="Bookman Old Style"/>
            </a:endParaRPr>
          </a:p>
          <a:p>
            <a:pPr indent="0" lvl="1" marL="457200" rtl="0" algn="l">
              <a:spcBef>
                <a:spcPts val="360"/>
              </a:spcBef>
              <a:spcAft>
                <a:spcPts val="0"/>
              </a:spcAft>
              <a:buClr>
                <a:srgbClr val="17365D"/>
              </a:buClr>
              <a:buSzPts val="1800"/>
              <a:buNone/>
            </a:pPr>
            <a:r>
              <a:rPr lang="en" sz="1800">
                <a:latin typeface="Bookman Old Style"/>
                <a:ea typeface="Bookman Old Style"/>
                <a:cs typeface="Bookman Old Style"/>
                <a:sym typeface="Bookman Old Style"/>
              </a:rPr>
              <a:t>Clients want to communicate as easily with their lawyer as they do with everyone else – through a messaging app. </a:t>
            </a:r>
            <a:endParaRPr/>
          </a:p>
          <a:p>
            <a:pPr indent="0" lvl="1" marL="457200" rtl="0" algn="l">
              <a:spcBef>
                <a:spcPts val="360"/>
              </a:spcBef>
              <a:spcAft>
                <a:spcPts val="0"/>
              </a:spcAft>
              <a:buClr>
                <a:srgbClr val="17365D"/>
              </a:buClr>
              <a:buSzPts val="1800"/>
              <a:buNone/>
            </a:pPr>
            <a:r>
              <a:t/>
            </a:r>
            <a:endParaRPr sz="1800">
              <a:latin typeface="Bookman Old Style"/>
              <a:ea typeface="Bookman Old Style"/>
              <a:cs typeface="Bookman Old Style"/>
              <a:sym typeface="Bookman Old Style"/>
            </a:endParaRPr>
          </a:p>
          <a:p>
            <a:pPr indent="0" lvl="1" marL="457200" rtl="0" algn="l">
              <a:spcBef>
                <a:spcPts val="360"/>
              </a:spcBef>
              <a:spcAft>
                <a:spcPts val="0"/>
              </a:spcAft>
              <a:buClr>
                <a:srgbClr val="17365D"/>
              </a:buClr>
              <a:buSzPts val="1800"/>
              <a:buNone/>
            </a:pPr>
            <a:r>
              <a:rPr lang="en" sz="1800">
                <a:latin typeface="Bookman Old Style"/>
                <a:ea typeface="Bookman Old Style"/>
                <a:cs typeface="Bookman Old Style"/>
                <a:sym typeface="Bookman Old Style"/>
              </a:rPr>
              <a:t>But, existing messaging options do not meet the necessary legal standards, putting both lawyers and clients at risk. </a:t>
            </a:r>
            <a:endParaRPr/>
          </a:p>
          <a:p>
            <a:pPr indent="0" lvl="1" marL="457200" rtl="0" algn="l">
              <a:spcBef>
                <a:spcPts val="360"/>
              </a:spcBef>
              <a:spcAft>
                <a:spcPts val="0"/>
              </a:spcAft>
              <a:buClr>
                <a:srgbClr val="17365D"/>
              </a:buClr>
              <a:buSzPts val="1800"/>
              <a:buNone/>
            </a:pPr>
            <a:r>
              <a:t/>
            </a:r>
            <a:endParaRPr sz="1800">
              <a:latin typeface="Bookman Old Style"/>
              <a:ea typeface="Bookman Old Style"/>
              <a:cs typeface="Bookman Old Style"/>
              <a:sym typeface="Bookman Old Style"/>
            </a:endParaRPr>
          </a:p>
          <a:p>
            <a:pPr indent="0" lvl="1" marL="457200" rtl="0" algn="l">
              <a:spcBef>
                <a:spcPts val="360"/>
              </a:spcBef>
              <a:spcAft>
                <a:spcPts val="0"/>
              </a:spcAft>
              <a:buClr>
                <a:srgbClr val="17365D"/>
              </a:buClr>
              <a:buSzPts val="1800"/>
              <a:buNone/>
            </a:pPr>
            <a:r>
              <a:rPr lang="en" sz="1800">
                <a:latin typeface="Bookman Old Style"/>
                <a:ea typeface="Bookman Old Style"/>
                <a:cs typeface="Bookman Old Style"/>
                <a:sym typeface="Bookman Old Style"/>
              </a:rPr>
              <a:t>Lawyers can protect their privacy by not giving out their cell phone but still be accessible. </a:t>
            </a:r>
            <a:endParaRPr sz="2400">
              <a:latin typeface="Bookman Old Style"/>
              <a:ea typeface="Bookman Old Style"/>
              <a:cs typeface="Bookman Old Style"/>
              <a:sym typeface="Bookman Old Style"/>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5" name="Shape 485"/>
        <p:cNvGrpSpPr/>
        <p:nvPr/>
      </p:nvGrpSpPr>
      <p:grpSpPr>
        <a:xfrm>
          <a:off x="0" y="0"/>
          <a:ext cx="0" cy="0"/>
          <a:chOff x="0" y="0"/>
          <a:chExt cx="0" cy="0"/>
        </a:xfrm>
      </p:grpSpPr>
      <p:sp>
        <p:nvSpPr>
          <p:cNvPr id="486" name="Google Shape;486;p72"/>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000"/>
              <a:buFont typeface="Bookman Old Style"/>
              <a:buNone/>
            </a:pPr>
            <a:r>
              <a:rPr lang="en" sz="3000">
                <a:solidFill>
                  <a:srgbClr val="0F243E"/>
                </a:solidFill>
                <a:latin typeface="Bookman Old Style"/>
                <a:ea typeface="Bookman Old Style"/>
                <a:cs typeface="Bookman Old Style"/>
                <a:sym typeface="Bookman Old Style"/>
              </a:rPr>
              <a:t>Beyond Traditional Messaging</a:t>
            </a:r>
            <a:endParaRPr/>
          </a:p>
        </p:txBody>
      </p:sp>
      <p:sp>
        <p:nvSpPr>
          <p:cNvPr id="487" name="Google Shape;487;p72"/>
          <p:cNvSpPr txBox="1"/>
          <p:nvPr>
            <p:ph idx="1" type="body"/>
          </p:nvPr>
        </p:nvSpPr>
        <p:spPr>
          <a:xfrm>
            <a:off x="457200" y="1200150"/>
            <a:ext cx="8229600" cy="32575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17365D"/>
              </a:buClr>
              <a:buSzPts val="1900"/>
              <a:buChar char="•"/>
            </a:pPr>
            <a:r>
              <a:rPr lang="en" sz="1900">
                <a:latin typeface="Bookman Old Style"/>
                <a:ea typeface="Bookman Old Style"/>
                <a:cs typeface="Bookman Old Style"/>
                <a:sym typeface="Bookman Old Style"/>
              </a:rPr>
              <a:t>As a lawyer, your communications with clients need to be </a:t>
            </a:r>
            <a:r>
              <a:rPr lang="en" sz="1900" u="sng">
                <a:latin typeface="Bookman Old Style"/>
                <a:ea typeface="Bookman Old Style"/>
                <a:cs typeface="Bookman Old Style"/>
                <a:sym typeface="Bookman Old Style"/>
              </a:rPr>
              <a:t>secure</a:t>
            </a:r>
            <a:r>
              <a:rPr lang="en" sz="1900">
                <a:latin typeface="Bookman Old Style"/>
                <a:ea typeface="Bookman Old Style"/>
                <a:cs typeface="Bookman Old Style"/>
                <a:sym typeface="Bookman Old Style"/>
              </a:rPr>
              <a:t> and </a:t>
            </a:r>
            <a:r>
              <a:rPr lang="en" sz="1900" u="sng">
                <a:latin typeface="Bookman Old Style"/>
                <a:ea typeface="Bookman Old Style"/>
                <a:cs typeface="Bookman Old Style"/>
                <a:sym typeface="Bookman Old Style"/>
              </a:rPr>
              <a:t>recorded</a:t>
            </a:r>
            <a:r>
              <a:rPr lang="en" sz="1900">
                <a:latin typeface="Bookman Old Style"/>
                <a:ea typeface="Bookman Old Style"/>
                <a:cs typeface="Bookman Old Style"/>
                <a:sym typeface="Bookman Old Style"/>
              </a:rPr>
              <a:t> for the future. </a:t>
            </a:r>
            <a:r>
              <a:rPr b="1" lang="en" sz="1900">
                <a:latin typeface="Bookman Old Style"/>
                <a:ea typeface="Bookman Old Style"/>
                <a:cs typeface="Bookman Old Style"/>
                <a:sym typeface="Bookman Old Style"/>
              </a:rPr>
              <a:t> </a:t>
            </a:r>
            <a:endParaRPr/>
          </a:p>
          <a:p>
            <a:pPr indent="0" lvl="0" marL="0" rtl="0" algn="l">
              <a:spcBef>
                <a:spcPts val="160"/>
              </a:spcBef>
              <a:spcAft>
                <a:spcPts val="0"/>
              </a:spcAft>
              <a:buClr>
                <a:srgbClr val="17365D"/>
              </a:buClr>
              <a:buSzPts val="800"/>
              <a:buNone/>
            </a:pPr>
            <a:r>
              <a:t/>
            </a:r>
            <a:endParaRPr b="1" sz="800">
              <a:latin typeface="Bookman Old Style"/>
              <a:ea typeface="Bookman Old Style"/>
              <a:cs typeface="Bookman Old Style"/>
              <a:sym typeface="Bookman Old Style"/>
            </a:endParaRPr>
          </a:p>
          <a:p>
            <a:pPr indent="-342900" lvl="0" marL="342900" rtl="0" algn="l">
              <a:spcBef>
                <a:spcPts val="380"/>
              </a:spcBef>
              <a:spcAft>
                <a:spcPts val="0"/>
              </a:spcAft>
              <a:buClr>
                <a:srgbClr val="17365D"/>
              </a:buClr>
              <a:buSzPts val="1900"/>
              <a:buChar char="•"/>
            </a:pPr>
            <a:r>
              <a:rPr lang="en" sz="1900">
                <a:latin typeface="Bookman Old Style"/>
                <a:ea typeface="Bookman Old Style"/>
                <a:cs typeface="Bookman Old Style"/>
                <a:sym typeface="Bookman Old Style"/>
              </a:rPr>
              <a:t>Our service encrypts not only your </a:t>
            </a:r>
            <a:r>
              <a:rPr lang="en" sz="1900" u="sng">
                <a:latin typeface="Bookman Old Style"/>
                <a:ea typeface="Bookman Old Style"/>
                <a:cs typeface="Bookman Old Style"/>
                <a:sym typeface="Bookman Old Style"/>
              </a:rPr>
              <a:t>conversation</a:t>
            </a:r>
            <a:r>
              <a:rPr lang="en" sz="1900">
                <a:latin typeface="Bookman Old Style"/>
                <a:ea typeface="Bookman Old Style"/>
                <a:cs typeface="Bookman Old Style"/>
                <a:sym typeface="Bookman Old Style"/>
              </a:rPr>
              <a:t> but also any </a:t>
            </a:r>
            <a:r>
              <a:rPr lang="en" sz="1900" u="sng">
                <a:latin typeface="Bookman Old Style"/>
                <a:ea typeface="Bookman Old Style"/>
                <a:cs typeface="Bookman Old Style"/>
                <a:sym typeface="Bookman Old Style"/>
              </a:rPr>
              <a:t>PDFS, notes, photos, or other documents</a:t>
            </a:r>
            <a:r>
              <a:rPr lang="en" sz="1900">
                <a:latin typeface="Bookman Old Style"/>
                <a:ea typeface="Bookman Old Style"/>
                <a:cs typeface="Bookman Old Style"/>
                <a:sym typeface="Bookman Old Style"/>
              </a:rPr>
              <a:t>. Then, it stores the conversations until the user archives them. </a:t>
            </a:r>
            <a:endParaRPr/>
          </a:p>
          <a:p>
            <a:pPr indent="-292100" lvl="0" marL="342900" rtl="0" algn="l">
              <a:spcBef>
                <a:spcPts val="160"/>
              </a:spcBef>
              <a:spcAft>
                <a:spcPts val="0"/>
              </a:spcAft>
              <a:buClr>
                <a:srgbClr val="17365D"/>
              </a:buClr>
              <a:buSzPts val="800"/>
              <a:buNone/>
            </a:pPr>
            <a:r>
              <a:t/>
            </a:r>
            <a:endParaRPr sz="800">
              <a:latin typeface="Bookman Old Style"/>
              <a:ea typeface="Bookman Old Style"/>
              <a:cs typeface="Bookman Old Style"/>
              <a:sym typeface="Bookman Old Style"/>
            </a:endParaRPr>
          </a:p>
          <a:p>
            <a:pPr indent="-342900" lvl="0" marL="342900" rtl="0" algn="l">
              <a:spcBef>
                <a:spcPts val="380"/>
              </a:spcBef>
              <a:spcAft>
                <a:spcPts val="0"/>
              </a:spcAft>
              <a:buClr>
                <a:srgbClr val="17365D"/>
              </a:buClr>
              <a:buSzPts val="1900"/>
              <a:buChar char="•"/>
            </a:pPr>
            <a:r>
              <a:rPr lang="en" sz="1900">
                <a:latin typeface="Bookman Old Style"/>
                <a:ea typeface="Bookman Old Style"/>
                <a:cs typeface="Bookman Old Style"/>
                <a:sym typeface="Bookman Old Style"/>
              </a:rPr>
              <a:t>The archived record can be “printed” out and retained in hard copy files or moved to electronic storage (i.e. cloud). Both </a:t>
            </a:r>
            <a:r>
              <a:rPr lang="en" sz="1900" u="sng">
                <a:latin typeface="Bookman Old Style"/>
                <a:ea typeface="Bookman Old Style"/>
                <a:cs typeface="Bookman Old Style"/>
                <a:sym typeface="Bookman Old Style"/>
              </a:rPr>
              <a:t>preserve evidence of the conversation</a:t>
            </a:r>
            <a:r>
              <a:rPr lang="en" sz="1900">
                <a:latin typeface="Bookman Old Style"/>
                <a:ea typeface="Bookman Old Style"/>
                <a:cs typeface="Bookman Old Style"/>
                <a:sym typeface="Bookman Old Style"/>
              </a:rPr>
              <a:t>.</a:t>
            </a:r>
            <a:endParaRPr/>
          </a:p>
          <a:p>
            <a:pPr indent="0" lvl="0" marL="0" rtl="0" algn="l">
              <a:spcBef>
                <a:spcPts val="160"/>
              </a:spcBef>
              <a:spcAft>
                <a:spcPts val="0"/>
              </a:spcAft>
              <a:buClr>
                <a:srgbClr val="FF0000"/>
              </a:buClr>
              <a:buSzPts val="800"/>
              <a:buNone/>
            </a:pPr>
            <a:r>
              <a:rPr lang="en" sz="800">
                <a:solidFill>
                  <a:srgbClr val="FF0000"/>
                </a:solidFill>
                <a:latin typeface="Bookman Old Style"/>
                <a:ea typeface="Bookman Old Style"/>
                <a:cs typeface="Bookman Old Style"/>
                <a:sym typeface="Bookman Old Style"/>
              </a:rPr>
              <a:t> </a:t>
            </a:r>
            <a:endParaRPr/>
          </a:p>
          <a:p>
            <a:pPr indent="-342900" lvl="0" marL="342900" rtl="0" algn="l">
              <a:spcBef>
                <a:spcPts val="380"/>
              </a:spcBef>
              <a:spcAft>
                <a:spcPts val="0"/>
              </a:spcAft>
              <a:buClr>
                <a:srgbClr val="17365D"/>
              </a:buClr>
              <a:buSzPts val="1900"/>
              <a:buChar char="•"/>
            </a:pPr>
            <a:r>
              <a:rPr lang="en" sz="1900">
                <a:latin typeface="Bookman Old Style"/>
                <a:ea typeface="Bookman Old Style"/>
                <a:cs typeface="Bookman Old Style"/>
                <a:sym typeface="Bookman Old Style"/>
              </a:rPr>
              <a:t>EIE Legal app goes </a:t>
            </a:r>
            <a:r>
              <a:rPr lang="en" sz="1900" u="sng">
                <a:latin typeface="Bookman Old Style"/>
                <a:ea typeface="Bookman Old Style"/>
                <a:cs typeface="Bookman Old Style"/>
                <a:sym typeface="Bookman Old Style"/>
              </a:rPr>
              <a:t>beyond end-to-end encryption</a:t>
            </a:r>
            <a:r>
              <a:rPr lang="en" sz="1900">
                <a:latin typeface="Bookman Old Style"/>
                <a:ea typeface="Bookman Old Style"/>
                <a:cs typeface="Bookman Old Style"/>
                <a:sym typeface="Bookman Old Style"/>
              </a:rPr>
              <a:t> – users’ information and communications are always encrypted and can never be accessed by our servers.</a:t>
            </a:r>
            <a:endParaRPr/>
          </a:p>
          <a:p>
            <a:pPr indent="-165100" lvl="0" marL="342900" rtl="0" algn="l">
              <a:spcBef>
                <a:spcPts val="560"/>
              </a:spcBef>
              <a:spcAft>
                <a:spcPts val="0"/>
              </a:spcAft>
              <a:buClr>
                <a:srgbClr val="17365D"/>
              </a:buClr>
              <a:buSzPts val="2800"/>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2" name="Shape 492"/>
        <p:cNvGrpSpPr/>
        <p:nvPr/>
      </p:nvGrpSpPr>
      <p:grpSpPr>
        <a:xfrm>
          <a:off x="0" y="0"/>
          <a:ext cx="0" cy="0"/>
          <a:chOff x="0" y="0"/>
          <a:chExt cx="0" cy="0"/>
        </a:xfrm>
      </p:grpSpPr>
      <p:sp>
        <p:nvSpPr>
          <p:cNvPr id="493" name="Google Shape;493;p73"/>
          <p:cNvSpPr txBox="1"/>
          <p:nvPr>
            <p:ph type="title"/>
          </p:nvPr>
        </p:nvSpPr>
        <p:spPr>
          <a:xfrm>
            <a:off x="457200" y="53053"/>
            <a:ext cx="8229600" cy="857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600"/>
              <a:buFont typeface="Bookman Old Style"/>
              <a:buNone/>
            </a:pPr>
            <a:r>
              <a:rPr lang="en" sz="3600">
                <a:solidFill>
                  <a:srgbClr val="0F243E"/>
                </a:solidFill>
                <a:latin typeface="Bookman Old Style"/>
                <a:ea typeface="Bookman Old Style"/>
                <a:cs typeface="Bookman Old Style"/>
                <a:sym typeface="Bookman Old Style"/>
              </a:rPr>
              <a:t>EIE Legal App Features</a:t>
            </a:r>
            <a:endParaRPr/>
          </a:p>
        </p:txBody>
      </p:sp>
      <p:sp>
        <p:nvSpPr>
          <p:cNvPr id="494" name="Google Shape;494;p73"/>
          <p:cNvSpPr txBox="1"/>
          <p:nvPr>
            <p:ph idx="1" type="body"/>
          </p:nvPr>
        </p:nvSpPr>
        <p:spPr>
          <a:xfrm>
            <a:off x="422475" y="840803"/>
            <a:ext cx="8229600" cy="32577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17365D"/>
              </a:buClr>
              <a:buSzPts val="2100"/>
              <a:buChar char="•"/>
            </a:pPr>
            <a:r>
              <a:rPr lang="en" sz="2100">
                <a:latin typeface="Bookman Old Style"/>
                <a:ea typeface="Bookman Old Style"/>
                <a:cs typeface="Bookman Old Style"/>
                <a:sym typeface="Bookman Old Style"/>
              </a:rPr>
              <a:t>Quick, convenient messaging system that meets lawyers’ security needs </a:t>
            </a:r>
            <a:endParaRPr/>
          </a:p>
          <a:p>
            <a:pPr indent="-292100" lvl="0" marL="342900" rtl="0" algn="l">
              <a:spcBef>
                <a:spcPts val="160"/>
              </a:spcBef>
              <a:spcAft>
                <a:spcPts val="0"/>
              </a:spcAft>
              <a:buClr>
                <a:srgbClr val="17365D"/>
              </a:buClr>
              <a:buSzPts val="800"/>
              <a:buNone/>
            </a:pPr>
            <a:r>
              <a:t/>
            </a:r>
            <a:endParaRPr sz="800">
              <a:latin typeface="Bookman Old Style"/>
              <a:ea typeface="Bookman Old Style"/>
              <a:cs typeface="Bookman Old Style"/>
              <a:sym typeface="Bookman Old Style"/>
            </a:endParaRPr>
          </a:p>
          <a:p>
            <a:pPr indent="-342900" lvl="0" marL="342900" rtl="0" algn="l">
              <a:spcBef>
                <a:spcPts val="420"/>
              </a:spcBef>
              <a:spcAft>
                <a:spcPts val="0"/>
              </a:spcAft>
              <a:buClr>
                <a:srgbClr val="17365D"/>
              </a:buClr>
              <a:buSzPts val="2100"/>
              <a:buChar char="•"/>
            </a:pPr>
            <a:r>
              <a:rPr lang="en" sz="2100">
                <a:latin typeface="Bookman Old Style"/>
                <a:ea typeface="Bookman Old Style"/>
                <a:cs typeface="Bookman Old Style"/>
                <a:sym typeface="Bookman Old Style"/>
              </a:rPr>
              <a:t>“Encrypted Transparency”</a:t>
            </a:r>
            <a:r>
              <a:rPr baseline="30000" lang="en" sz="2100">
                <a:latin typeface="Bookman Old Style"/>
                <a:ea typeface="Bookman Old Style"/>
                <a:cs typeface="Bookman Old Style"/>
                <a:sym typeface="Bookman Old Style"/>
              </a:rPr>
              <a:t>TM</a:t>
            </a:r>
            <a:r>
              <a:rPr lang="en" sz="2100">
                <a:latin typeface="Bookman Old Style"/>
                <a:ea typeface="Bookman Old Style"/>
                <a:cs typeface="Bookman Old Style"/>
                <a:sym typeface="Bookman Old Style"/>
              </a:rPr>
              <a:t>: Archived record of communications to retain for their files and option to “print” communications</a:t>
            </a:r>
            <a:endParaRPr/>
          </a:p>
        </p:txBody>
      </p:sp>
      <p:sp>
        <p:nvSpPr>
          <p:cNvPr id="495" name="Google Shape;495;p73"/>
          <p:cNvSpPr txBox="1"/>
          <p:nvPr/>
        </p:nvSpPr>
        <p:spPr>
          <a:xfrm>
            <a:off x="1627500" y="2761113"/>
            <a:ext cx="4495800" cy="1885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rgbClr val="17365D"/>
              </a:buClr>
              <a:buSzPts val="1627"/>
              <a:buFont typeface="Arial"/>
              <a:buChar char="•"/>
            </a:pPr>
            <a:r>
              <a:rPr lang="en" sz="1627">
                <a:solidFill>
                  <a:srgbClr val="17365D"/>
                </a:solidFill>
                <a:latin typeface="Bookman Old Style"/>
                <a:ea typeface="Bookman Old Style"/>
                <a:cs typeface="Bookman Old Style"/>
                <a:sym typeface="Bookman Old Style"/>
              </a:rPr>
              <a:t>Text messages</a:t>
            </a:r>
            <a:endParaRPr/>
          </a:p>
          <a:p>
            <a:pPr indent="-342900" lvl="0" marL="342900" marR="0" rtl="0" algn="l">
              <a:lnSpc>
                <a:spcPct val="80000"/>
              </a:lnSpc>
              <a:spcBef>
                <a:spcPts val="325"/>
              </a:spcBef>
              <a:spcAft>
                <a:spcPts val="0"/>
              </a:spcAft>
              <a:buClr>
                <a:srgbClr val="17365D"/>
              </a:buClr>
              <a:buSzPts val="1627"/>
              <a:buFont typeface="Arial"/>
              <a:buChar char="•"/>
            </a:pPr>
            <a:r>
              <a:rPr lang="en" sz="1627">
                <a:solidFill>
                  <a:srgbClr val="17365D"/>
                </a:solidFill>
                <a:latin typeface="Bookman Old Style"/>
                <a:ea typeface="Bookman Old Style"/>
                <a:cs typeface="Bookman Old Style"/>
                <a:sym typeface="Bookman Old Style"/>
              </a:rPr>
              <a:t>Notes</a:t>
            </a:r>
            <a:endParaRPr/>
          </a:p>
          <a:p>
            <a:pPr indent="-342900" lvl="0" marL="342900" marR="0" rtl="0" algn="l">
              <a:lnSpc>
                <a:spcPct val="80000"/>
              </a:lnSpc>
              <a:spcBef>
                <a:spcPts val="325"/>
              </a:spcBef>
              <a:spcAft>
                <a:spcPts val="0"/>
              </a:spcAft>
              <a:buClr>
                <a:srgbClr val="17365D"/>
              </a:buClr>
              <a:buSzPts val="1627"/>
              <a:buFont typeface="Arial"/>
              <a:buChar char="•"/>
            </a:pPr>
            <a:r>
              <a:rPr lang="en" sz="1627">
                <a:solidFill>
                  <a:srgbClr val="17365D"/>
                </a:solidFill>
                <a:latin typeface="Bookman Old Style"/>
                <a:ea typeface="Bookman Old Style"/>
                <a:cs typeface="Bookman Old Style"/>
                <a:sym typeface="Bookman Old Style"/>
              </a:rPr>
              <a:t>Photos</a:t>
            </a:r>
            <a:endParaRPr/>
          </a:p>
          <a:p>
            <a:pPr indent="-342900" lvl="0" marL="342900" marR="0" rtl="0" algn="l">
              <a:lnSpc>
                <a:spcPct val="80000"/>
              </a:lnSpc>
              <a:spcBef>
                <a:spcPts val="325"/>
              </a:spcBef>
              <a:spcAft>
                <a:spcPts val="0"/>
              </a:spcAft>
              <a:buClr>
                <a:srgbClr val="17365D"/>
              </a:buClr>
              <a:buSzPts val="1627"/>
              <a:buFont typeface="Arial"/>
              <a:buChar char="•"/>
            </a:pPr>
            <a:r>
              <a:rPr lang="en" sz="1627">
                <a:solidFill>
                  <a:srgbClr val="17365D"/>
                </a:solidFill>
                <a:latin typeface="Bookman Old Style"/>
                <a:ea typeface="Bookman Old Style"/>
                <a:cs typeface="Bookman Old Style"/>
                <a:sym typeface="Bookman Old Style"/>
              </a:rPr>
              <a:t>Videos</a:t>
            </a:r>
            <a:endParaRPr/>
          </a:p>
          <a:p>
            <a:pPr indent="-342900" lvl="0" marL="342900" marR="0" rtl="0" algn="l">
              <a:lnSpc>
                <a:spcPct val="80000"/>
              </a:lnSpc>
              <a:spcBef>
                <a:spcPts val="325"/>
              </a:spcBef>
              <a:spcAft>
                <a:spcPts val="0"/>
              </a:spcAft>
              <a:buClr>
                <a:srgbClr val="17365D"/>
              </a:buClr>
              <a:buSzPts val="1627"/>
              <a:buFont typeface="Arial"/>
              <a:buChar char="•"/>
            </a:pPr>
            <a:r>
              <a:rPr lang="en" sz="1627">
                <a:solidFill>
                  <a:srgbClr val="17365D"/>
                </a:solidFill>
                <a:latin typeface="Bookman Old Style"/>
                <a:ea typeface="Bookman Old Style"/>
                <a:cs typeface="Bookman Old Style"/>
                <a:sym typeface="Bookman Old Style"/>
              </a:rPr>
              <a:t>Microsoft Office documents</a:t>
            </a:r>
            <a:endParaRPr/>
          </a:p>
          <a:p>
            <a:pPr indent="-342900" lvl="0" marL="342900" marR="0" rtl="0" algn="l">
              <a:lnSpc>
                <a:spcPct val="80000"/>
              </a:lnSpc>
              <a:spcBef>
                <a:spcPts val="325"/>
              </a:spcBef>
              <a:spcAft>
                <a:spcPts val="0"/>
              </a:spcAft>
              <a:buClr>
                <a:srgbClr val="17365D"/>
              </a:buClr>
              <a:buSzPts val="1627"/>
              <a:buFont typeface="Arial"/>
              <a:buChar char="•"/>
            </a:pPr>
            <a:r>
              <a:rPr lang="en" sz="1627">
                <a:solidFill>
                  <a:srgbClr val="17365D"/>
                </a:solidFill>
                <a:latin typeface="Bookman Old Style"/>
                <a:ea typeface="Bookman Old Style"/>
                <a:cs typeface="Bookman Old Style"/>
                <a:sym typeface="Bookman Old Style"/>
              </a:rPr>
              <a:t>PDF documents </a:t>
            </a:r>
            <a:endParaRPr/>
          </a:p>
          <a:p>
            <a:pPr indent="-239585" lvl="0" marL="342900" marR="0" rtl="0" algn="l">
              <a:lnSpc>
                <a:spcPct val="80000"/>
              </a:lnSpc>
              <a:spcBef>
                <a:spcPts val="325"/>
              </a:spcBef>
              <a:spcAft>
                <a:spcPts val="0"/>
              </a:spcAft>
              <a:buClr>
                <a:srgbClr val="17365D"/>
              </a:buClr>
              <a:buSzPts val="1627"/>
              <a:buFont typeface="Arial"/>
              <a:buNone/>
            </a:pPr>
            <a:r>
              <a:t/>
            </a:r>
            <a:endParaRPr sz="1627">
              <a:solidFill>
                <a:srgbClr val="17365D"/>
              </a:solidFill>
              <a:latin typeface="Bookman Old Style"/>
              <a:ea typeface="Bookman Old Style"/>
              <a:cs typeface="Bookman Old Style"/>
              <a:sym typeface="Bookman Old Style"/>
            </a:endParaRPr>
          </a:p>
          <a:p>
            <a:pPr indent="0" lvl="0" marL="0" marR="0" rtl="0" algn="l">
              <a:lnSpc>
                <a:spcPct val="80000"/>
              </a:lnSpc>
              <a:spcBef>
                <a:spcPts val="325"/>
              </a:spcBef>
              <a:spcAft>
                <a:spcPts val="0"/>
              </a:spcAft>
              <a:buClr>
                <a:srgbClr val="17365D"/>
              </a:buClr>
              <a:buSzPts val="1627"/>
              <a:buFont typeface="Arial"/>
              <a:buNone/>
            </a:pPr>
            <a:r>
              <a:rPr lang="en" sz="1627">
                <a:solidFill>
                  <a:srgbClr val="17365D"/>
                </a:solidFill>
                <a:latin typeface="Bookman Old Style"/>
                <a:ea typeface="Bookman Old Style"/>
                <a:cs typeface="Bookman Old Style"/>
                <a:sym typeface="Bookman Old Style"/>
              </a:rPr>
              <a:t>In addition, the app stores them until the user deletes them, when a record is made for safekeeping.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9"/>
          <p:cNvSpPr txBox="1"/>
          <p:nvPr/>
        </p:nvSpPr>
        <p:spPr>
          <a:xfrm>
            <a:off x="609600" y="3202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F243E"/>
              </a:buClr>
              <a:buSzPts val="4400"/>
              <a:buFont typeface="Bookman Old Style"/>
              <a:buNone/>
            </a:pPr>
            <a:r>
              <a:rPr lang="en" sz="4400">
                <a:solidFill>
                  <a:srgbClr val="0F243E"/>
                </a:solidFill>
                <a:latin typeface="Bookman Old Style"/>
                <a:ea typeface="Bookman Old Style"/>
                <a:cs typeface="Bookman Old Style"/>
                <a:sym typeface="Bookman Old Style"/>
              </a:rPr>
              <a:t>Law Firms at Risk</a:t>
            </a:r>
            <a:endParaRPr/>
          </a:p>
        </p:txBody>
      </p:sp>
      <p:sp>
        <p:nvSpPr>
          <p:cNvPr id="171" name="Google Shape;171;p29"/>
          <p:cNvSpPr/>
          <p:nvPr/>
        </p:nvSpPr>
        <p:spPr>
          <a:xfrm>
            <a:off x="1104900" y="1143000"/>
            <a:ext cx="7239000" cy="276998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rgbClr val="17365D"/>
                </a:solidFill>
                <a:latin typeface="Bookman Old Style"/>
                <a:ea typeface="Bookman Old Style"/>
                <a:cs typeface="Bookman Old Style"/>
                <a:sym typeface="Bookman Old Style"/>
              </a:rPr>
              <a:t>“According to the ABA's 2016 Legal Technology Survey Report, </a:t>
            </a:r>
            <a:r>
              <a:rPr b="1" lang="en" sz="1800">
                <a:solidFill>
                  <a:srgbClr val="17365D"/>
                </a:solidFill>
                <a:latin typeface="Bookman Old Style"/>
                <a:ea typeface="Bookman Old Style"/>
                <a:cs typeface="Bookman Old Style"/>
                <a:sym typeface="Bookman Old Style"/>
              </a:rPr>
              <a:t>more than one quarter of firms with more than 500 lawyers admitted they experienced some type of breach</a:t>
            </a:r>
            <a:r>
              <a:rPr lang="en" sz="1800">
                <a:solidFill>
                  <a:srgbClr val="17365D"/>
                </a:solidFill>
                <a:latin typeface="Bookman Old Style"/>
                <a:ea typeface="Bookman Old Style"/>
                <a:cs typeface="Bookman Old Style"/>
                <a:sym typeface="Bookman Old Style"/>
              </a:rPr>
              <a:t>.” </a:t>
            </a:r>
            <a:endParaRPr/>
          </a:p>
          <a:p>
            <a:pPr indent="0" lvl="0" marL="0" marR="0" rtl="0" algn="l">
              <a:spcBef>
                <a:spcPts val="0"/>
              </a:spcBef>
              <a:spcAft>
                <a:spcPts val="0"/>
              </a:spcAft>
              <a:buNone/>
            </a:pPr>
            <a:r>
              <a:t/>
            </a:r>
            <a:endParaRPr sz="1800">
              <a:solidFill>
                <a:srgbClr val="17365D"/>
              </a:solidFill>
              <a:latin typeface="Bookman Old Style"/>
              <a:ea typeface="Bookman Old Style"/>
              <a:cs typeface="Bookman Old Style"/>
              <a:sym typeface="Bookman Old Style"/>
            </a:endParaRPr>
          </a:p>
          <a:p>
            <a:pPr indent="-285750" lvl="1" marL="742950" marR="0" rtl="0" algn="l">
              <a:spcBef>
                <a:spcPts val="0"/>
              </a:spcBef>
              <a:spcAft>
                <a:spcPts val="0"/>
              </a:spcAft>
              <a:buClr>
                <a:srgbClr val="17365D"/>
              </a:buClr>
              <a:buSzPts val="1800"/>
              <a:buFont typeface="Arial"/>
              <a:buChar char="•"/>
            </a:pPr>
            <a:r>
              <a:rPr b="0" i="0" lang="en" sz="1800" u="sng" cap="none" strike="noStrike">
                <a:solidFill>
                  <a:srgbClr val="17365D"/>
                </a:solidFill>
                <a:latin typeface="Bookman Old Style"/>
                <a:ea typeface="Bookman Old Style"/>
                <a:cs typeface="Bookman Old Style"/>
                <a:sym typeface="Bookman Old Style"/>
              </a:rPr>
              <a:t>Approx. 40%</a:t>
            </a:r>
            <a:r>
              <a:rPr b="0" i="0" lang="en" sz="1800" u="none" cap="none" strike="noStrike">
                <a:solidFill>
                  <a:srgbClr val="17365D"/>
                </a:solidFill>
                <a:latin typeface="Bookman Old Style"/>
                <a:ea typeface="Bookman Old Style"/>
                <a:cs typeface="Bookman Old Style"/>
                <a:sym typeface="Bookman Old Style"/>
              </a:rPr>
              <a:t> of those firms reported </a:t>
            </a:r>
            <a:r>
              <a:rPr b="1" i="0" lang="en" sz="1800" u="none" cap="none" strike="noStrike">
                <a:solidFill>
                  <a:srgbClr val="17365D"/>
                </a:solidFill>
                <a:latin typeface="Bookman Old Style"/>
                <a:ea typeface="Bookman Old Style"/>
                <a:cs typeface="Bookman Old Style"/>
                <a:sym typeface="Bookman Old Style"/>
              </a:rPr>
              <a:t>significant resulting business downtime</a:t>
            </a:r>
            <a:r>
              <a:rPr b="0" i="0" lang="en" sz="1800" u="none" cap="none" strike="noStrike">
                <a:solidFill>
                  <a:srgbClr val="17365D"/>
                </a:solidFill>
                <a:latin typeface="Bookman Old Style"/>
                <a:ea typeface="Bookman Old Style"/>
                <a:cs typeface="Bookman Old Style"/>
                <a:sym typeface="Bookman Old Style"/>
              </a:rPr>
              <a:t> and </a:t>
            </a:r>
            <a:r>
              <a:rPr b="1" i="0" lang="en" sz="1800" u="none" cap="none" strike="noStrike">
                <a:solidFill>
                  <a:srgbClr val="17365D"/>
                </a:solidFill>
                <a:latin typeface="Bookman Old Style"/>
                <a:ea typeface="Bookman Old Style"/>
                <a:cs typeface="Bookman Old Style"/>
                <a:sym typeface="Bookman Old Style"/>
              </a:rPr>
              <a:t>loss of billable hours</a:t>
            </a:r>
            <a:endParaRPr/>
          </a:p>
          <a:p>
            <a:pPr indent="-171450" lvl="0" marL="285750" marR="0" rtl="0" algn="l">
              <a:spcBef>
                <a:spcPts val="0"/>
              </a:spcBef>
              <a:spcAft>
                <a:spcPts val="0"/>
              </a:spcAft>
              <a:buClr>
                <a:schemeClr val="dk1"/>
              </a:buClr>
              <a:buSzPts val="1800"/>
              <a:buFont typeface="Arial"/>
              <a:buNone/>
            </a:pPr>
            <a:r>
              <a:t/>
            </a:r>
            <a:endParaRPr sz="1800">
              <a:solidFill>
                <a:srgbClr val="17365D"/>
              </a:solidFill>
              <a:latin typeface="Bookman Old Style"/>
              <a:ea typeface="Bookman Old Style"/>
              <a:cs typeface="Bookman Old Style"/>
              <a:sym typeface="Bookman Old Style"/>
            </a:endParaRPr>
          </a:p>
          <a:p>
            <a:pPr indent="-285750" lvl="1" marL="742950" marR="0" rtl="0" algn="l">
              <a:spcBef>
                <a:spcPts val="0"/>
              </a:spcBef>
              <a:spcAft>
                <a:spcPts val="0"/>
              </a:spcAft>
              <a:buClr>
                <a:srgbClr val="17365D"/>
              </a:buClr>
              <a:buSzPts val="1800"/>
              <a:buFont typeface="Arial"/>
              <a:buChar char="•"/>
            </a:pPr>
            <a:r>
              <a:rPr b="0" i="0" lang="en" sz="1800" u="sng" cap="none" strike="noStrike">
                <a:solidFill>
                  <a:srgbClr val="17365D"/>
                </a:solidFill>
                <a:latin typeface="Bookman Old Style"/>
                <a:ea typeface="Bookman Old Style"/>
                <a:cs typeface="Bookman Old Style"/>
                <a:sym typeface="Bookman Old Style"/>
              </a:rPr>
              <a:t>Approx. 25%</a:t>
            </a:r>
            <a:r>
              <a:rPr b="0" i="0" lang="en" sz="1800" u="none" cap="none" strike="noStrike">
                <a:solidFill>
                  <a:srgbClr val="17365D"/>
                </a:solidFill>
                <a:latin typeface="Bookman Old Style"/>
                <a:ea typeface="Bookman Old Style"/>
                <a:cs typeface="Bookman Old Style"/>
                <a:sym typeface="Bookman Old Style"/>
              </a:rPr>
              <a:t> recounted </a:t>
            </a:r>
            <a:r>
              <a:rPr b="1" i="0" lang="en" sz="1800" u="none" cap="none" strike="noStrike">
                <a:solidFill>
                  <a:srgbClr val="17365D"/>
                </a:solidFill>
                <a:latin typeface="Bookman Old Style"/>
                <a:ea typeface="Bookman Old Style"/>
                <a:cs typeface="Bookman Old Style"/>
                <a:sym typeface="Bookman Old Style"/>
              </a:rPr>
              <a:t>hefty fees </a:t>
            </a:r>
            <a:r>
              <a:rPr b="0" i="0" lang="en" sz="1800" u="none" cap="none" strike="noStrike">
                <a:solidFill>
                  <a:srgbClr val="17365D"/>
                </a:solidFill>
                <a:latin typeface="Bookman Old Style"/>
                <a:ea typeface="Bookman Old Style"/>
                <a:cs typeface="Bookman Old Style"/>
                <a:sym typeface="Bookman Old Style"/>
              </a:rPr>
              <a:t>to correct the problems.</a:t>
            </a:r>
            <a:endParaRPr/>
          </a:p>
          <a:p>
            <a:pPr indent="-171450" lvl="0" marL="285750" marR="0" rtl="0" algn="l">
              <a:spcBef>
                <a:spcPts val="0"/>
              </a:spcBef>
              <a:spcAft>
                <a:spcPts val="0"/>
              </a:spcAft>
              <a:buClr>
                <a:schemeClr val="dk1"/>
              </a:buClr>
              <a:buSzPts val="1800"/>
              <a:buFont typeface="Arial"/>
              <a:buNone/>
            </a:pPr>
            <a:r>
              <a:t/>
            </a:r>
            <a:endParaRPr sz="1800">
              <a:solidFill>
                <a:srgbClr val="17365D"/>
              </a:solidFill>
              <a:latin typeface="Bookman Old Style"/>
              <a:ea typeface="Bookman Old Style"/>
              <a:cs typeface="Bookman Old Style"/>
              <a:sym typeface="Bookman Old Style"/>
            </a:endParaRPr>
          </a:p>
          <a:p>
            <a:pPr indent="-285750" lvl="1" marL="742950" marR="0" rtl="0" algn="l">
              <a:spcBef>
                <a:spcPts val="0"/>
              </a:spcBef>
              <a:spcAft>
                <a:spcPts val="0"/>
              </a:spcAft>
              <a:buClr>
                <a:srgbClr val="17365D"/>
              </a:buClr>
              <a:buSzPts val="1800"/>
              <a:buFont typeface="Arial"/>
              <a:buChar char="•"/>
            </a:pPr>
            <a:r>
              <a:rPr b="0" i="0" lang="en" sz="1800" u="sng" cap="none" strike="noStrike">
                <a:solidFill>
                  <a:srgbClr val="17365D"/>
                </a:solidFill>
                <a:latin typeface="Bookman Old Style"/>
                <a:ea typeface="Bookman Old Style"/>
                <a:cs typeface="Bookman Old Style"/>
                <a:sym typeface="Bookman Old Style"/>
              </a:rPr>
              <a:t>One in six</a:t>
            </a:r>
            <a:r>
              <a:rPr b="0" i="0" lang="en" sz="1800" u="none" cap="none" strike="noStrike">
                <a:solidFill>
                  <a:srgbClr val="17365D"/>
                </a:solidFill>
                <a:latin typeface="Bookman Old Style"/>
                <a:ea typeface="Bookman Old Style"/>
                <a:cs typeface="Bookman Old Style"/>
                <a:sym typeface="Bookman Old Style"/>
              </a:rPr>
              <a:t> also reported loss of important files and information.”</a:t>
            </a:r>
            <a:endParaRPr b="0" i="0" sz="1800" u="none" cap="none" strike="noStrike">
              <a:solidFill>
                <a:schemeClr val="dk1"/>
              </a:solidFill>
              <a:latin typeface="Bookman Old Style"/>
              <a:ea typeface="Bookman Old Style"/>
              <a:cs typeface="Bookman Old Style"/>
              <a:sym typeface="Bookman Old Style"/>
            </a:endParaRPr>
          </a:p>
        </p:txBody>
      </p:sp>
      <p:sp>
        <p:nvSpPr>
          <p:cNvPr id="172" name="Google Shape;172;p29"/>
          <p:cNvSpPr/>
          <p:nvPr/>
        </p:nvSpPr>
        <p:spPr>
          <a:xfrm>
            <a:off x="7240685" y="4286250"/>
            <a:ext cx="1598515"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rgbClr val="17365D"/>
                </a:solidFill>
                <a:latin typeface="Bookman Old Style"/>
                <a:ea typeface="Bookman Old Style"/>
                <a:cs typeface="Bookman Old Style"/>
                <a:sym typeface="Bookman Old Style"/>
              </a:rPr>
              <a:t>Source: </a:t>
            </a:r>
            <a:r>
              <a:rPr lang="en" sz="1800" u="sng">
                <a:solidFill>
                  <a:schemeClr val="hlink"/>
                </a:solidFill>
                <a:latin typeface="Bookman Old Style"/>
                <a:ea typeface="Bookman Old Style"/>
                <a:cs typeface="Bookman Old Style"/>
                <a:sym typeface="Bookman Old Style"/>
                <a:hlinkClick r:id="rId3"/>
              </a:rPr>
              <a:t>ABA</a:t>
            </a:r>
            <a:endParaRPr sz="1800">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0" name="Shape 500"/>
        <p:cNvGrpSpPr/>
        <p:nvPr/>
      </p:nvGrpSpPr>
      <p:grpSpPr>
        <a:xfrm>
          <a:off x="0" y="0"/>
          <a:ext cx="0" cy="0"/>
          <a:chOff x="0" y="0"/>
          <a:chExt cx="0" cy="0"/>
        </a:xfrm>
      </p:grpSpPr>
      <p:sp>
        <p:nvSpPr>
          <p:cNvPr id="501" name="Google Shape;501;p74"/>
          <p:cNvSpPr txBox="1"/>
          <p:nvPr>
            <p:ph type="title"/>
          </p:nvPr>
        </p:nvSpPr>
        <p:spPr>
          <a:xfrm>
            <a:off x="457200" y="228600"/>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800"/>
              <a:buFont typeface="Bookman Old Style"/>
              <a:buNone/>
            </a:pPr>
            <a:r>
              <a:rPr lang="en" sz="3800">
                <a:solidFill>
                  <a:srgbClr val="0F243E"/>
                </a:solidFill>
                <a:latin typeface="Bookman Old Style"/>
                <a:ea typeface="Bookman Old Style"/>
                <a:cs typeface="Bookman Old Style"/>
                <a:sym typeface="Bookman Old Style"/>
              </a:rPr>
              <a:t>Encrypted Transparency</a:t>
            </a:r>
            <a:r>
              <a:rPr baseline="30000" lang="en" sz="3800">
                <a:solidFill>
                  <a:srgbClr val="0F243E"/>
                </a:solidFill>
                <a:latin typeface="Bookman Old Style"/>
                <a:ea typeface="Bookman Old Style"/>
                <a:cs typeface="Bookman Old Style"/>
                <a:sym typeface="Bookman Old Style"/>
              </a:rPr>
              <a:t>TM</a:t>
            </a:r>
            <a:endParaRPr sz="3800">
              <a:solidFill>
                <a:srgbClr val="0F243E"/>
              </a:solidFill>
              <a:latin typeface="Bookman Old Style"/>
              <a:ea typeface="Bookman Old Style"/>
              <a:cs typeface="Bookman Old Style"/>
              <a:sym typeface="Bookman Old Style"/>
            </a:endParaRPr>
          </a:p>
        </p:txBody>
      </p:sp>
      <p:sp>
        <p:nvSpPr>
          <p:cNvPr id="502" name="Google Shape;502;p74"/>
          <p:cNvSpPr txBox="1"/>
          <p:nvPr>
            <p:ph idx="1" type="body"/>
          </p:nvPr>
        </p:nvSpPr>
        <p:spPr>
          <a:xfrm>
            <a:off x="457200" y="1200151"/>
            <a:ext cx="8229600" cy="32575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17365D"/>
              </a:buClr>
              <a:buSzPts val="2200"/>
              <a:buChar char="•"/>
            </a:pPr>
            <a:r>
              <a:rPr lang="en" sz="2200">
                <a:latin typeface="Bookman Old Style"/>
                <a:ea typeface="Bookman Old Style"/>
                <a:cs typeface="Bookman Old Style"/>
                <a:sym typeface="Bookman Old Style"/>
              </a:rPr>
              <a:t>EIE Legal  </a:t>
            </a:r>
            <a:r>
              <a:rPr lang="en" sz="2200" u="sng">
                <a:latin typeface="Bookman Old Style"/>
                <a:ea typeface="Bookman Old Style"/>
                <a:cs typeface="Bookman Old Style"/>
                <a:sym typeface="Bookman Old Style"/>
              </a:rPr>
              <a:t>automatically creates a record</a:t>
            </a:r>
            <a:r>
              <a:rPr lang="en" sz="2200">
                <a:latin typeface="Bookman Old Style"/>
                <a:ea typeface="Bookman Old Style"/>
                <a:cs typeface="Bookman Old Style"/>
                <a:sym typeface="Bookman Old Style"/>
              </a:rPr>
              <a:t> of every conversation so users will </a:t>
            </a:r>
            <a:r>
              <a:rPr lang="en" sz="2200" u="sng">
                <a:latin typeface="Bookman Old Style"/>
                <a:ea typeface="Bookman Old Style"/>
                <a:cs typeface="Bookman Old Style"/>
                <a:sym typeface="Bookman Old Style"/>
              </a:rPr>
              <a:t>never be in jeopardy of losing information or evidence</a:t>
            </a:r>
            <a:r>
              <a:rPr lang="en" sz="2200">
                <a:latin typeface="Bookman Old Style"/>
                <a:ea typeface="Bookman Old Style"/>
                <a:cs typeface="Bookman Old Style"/>
                <a:sym typeface="Bookman Old Style"/>
              </a:rPr>
              <a:t> in a text.</a:t>
            </a:r>
            <a:endParaRPr/>
          </a:p>
          <a:p>
            <a:pPr indent="-292100" lvl="0" marL="342900" rtl="0" algn="l">
              <a:spcBef>
                <a:spcPts val="160"/>
              </a:spcBef>
              <a:spcAft>
                <a:spcPts val="0"/>
              </a:spcAft>
              <a:buClr>
                <a:srgbClr val="17365D"/>
              </a:buClr>
              <a:buSzPts val="800"/>
              <a:buNone/>
            </a:pPr>
            <a:r>
              <a:t/>
            </a:r>
            <a:endParaRPr sz="800">
              <a:latin typeface="Bookman Old Style"/>
              <a:ea typeface="Bookman Old Style"/>
              <a:cs typeface="Bookman Old Style"/>
              <a:sym typeface="Bookman Old Style"/>
            </a:endParaRPr>
          </a:p>
          <a:p>
            <a:pPr indent="-342900" lvl="0" marL="342900" rtl="0" algn="l">
              <a:spcBef>
                <a:spcPts val="440"/>
              </a:spcBef>
              <a:spcAft>
                <a:spcPts val="0"/>
              </a:spcAft>
              <a:buClr>
                <a:srgbClr val="17365D"/>
              </a:buClr>
              <a:buSzPts val="2200"/>
              <a:buChar char="•"/>
            </a:pPr>
            <a:r>
              <a:rPr lang="en" sz="2200">
                <a:latin typeface="Bookman Old Style"/>
                <a:ea typeface="Bookman Old Style"/>
                <a:cs typeface="Bookman Old Style"/>
                <a:sym typeface="Bookman Old Style"/>
              </a:rPr>
              <a:t>That provides the firm with the security it needs to face future challenges from clients and </a:t>
            </a:r>
            <a:r>
              <a:rPr lang="en" sz="2200" u="sng">
                <a:latin typeface="Bookman Old Style"/>
                <a:ea typeface="Bookman Old Style"/>
                <a:cs typeface="Bookman Old Style"/>
                <a:sym typeface="Bookman Old Style"/>
              </a:rPr>
              <a:t>protect themselves from costly lawsuits</a:t>
            </a:r>
            <a:r>
              <a:rPr lang="en" sz="2200">
                <a:latin typeface="Bookman Old Style"/>
                <a:ea typeface="Bookman Old Style"/>
                <a:cs typeface="Bookman Old Style"/>
                <a:sym typeface="Bookman Old Style"/>
              </a:rPr>
              <a:t>.</a:t>
            </a:r>
            <a:endParaRPr/>
          </a:p>
          <a:p>
            <a:pPr indent="-203200" lvl="0" marL="342900" rtl="0" algn="l">
              <a:spcBef>
                <a:spcPts val="440"/>
              </a:spcBef>
              <a:spcAft>
                <a:spcPts val="0"/>
              </a:spcAft>
              <a:buClr>
                <a:srgbClr val="17365D"/>
              </a:buClr>
              <a:buSzPts val="2200"/>
              <a:buNone/>
            </a:pPr>
            <a:r>
              <a:t/>
            </a:r>
            <a:endParaRPr sz="2200">
              <a:latin typeface="Bookman Old Style"/>
              <a:ea typeface="Bookman Old Style"/>
              <a:cs typeface="Bookman Old Style"/>
              <a:sym typeface="Bookman Old Style"/>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7" name="Shape 507"/>
        <p:cNvGrpSpPr/>
        <p:nvPr/>
      </p:nvGrpSpPr>
      <p:grpSpPr>
        <a:xfrm>
          <a:off x="0" y="0"/>
          <a:ext cx="0" cy="0"/>
          <a:chOff x="0" y="0"/>
          <a:chExt cx="0" cy="0"/>
        </a:xfrm>
      </p:grpSpPr>
      <p:sp>
        <p:nvSpPr>
          <p:cNvPr id="508" name="Google Shape;508;p75"/>
          <p:cNvSpPr txBox="1"/>
          <p:nvPr>
            <p:ph type="title"/>
          </p:nvPr>
        </p:nvSpPr>
        <p:spPr>
          <a:xfrm>
            <a:off x="457200" y="3"/>
            <a:ext cx="8229600" cy="857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000"/>
              <a:buFont typeface="Bookman Old Style"/>
              <a:buNone/>
            </a:pPr>
            <a:r>
              <a:rPr lang="en" sz="4000">
                <a:solidFill>
                  <a:srgbClr val="17365D"/>
                </a:solidFill>
                <a:latin typeface="Bookman Old Style"/>
                <a:ea typeface="Bookman Old Style"/>
                <a:cs typeface="Bookman Old Style"/>
                <a:sym typeface="Bookman Old Style"/>
              </a:rPr>
              <a:t>Communication Record Options</a:t>
            </a:r>
            <a:endParaRPr/>
          </a:p>
        </p:txBody>
      </p:sp>
      <p:sp>
        <p:nvSpPr>
          <p:cNvPr id="509" name="Google Shape;509;p75"/>
          <p:cNvSpPr txBox="1"/>
          <p:nvPr>
            <p:ph idx="1" type="body"/>
          </p:nvPr>
        </p:nvSpPr>
        <p:spPr>
          <a:xfrm>
            <a:off x="526725" y="815676"/>
            <a:ext cx="8229600" cy="32577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17365D"/>
              </a:buClr>
              <a:buSzPts val="1800"/>
              <a:buChar char="•"/>
            </a:pPr>
            <a:r>
              <a:rPr lang="en" sz="1800">
                <a:latin typeface="Bookman Old Style"/>
                <a:ea typeface="Bookman Old Style"/>
                <a:cs typeface="Bookman Old Style"/>
                <a:sym typeface="Bookman Old Style"/>
              </a:rPr>
              <a:t>When the conversation has been completed all parties involved will receive an encrypted archive of the discussion on their phones.  Allowing you to protect yourself with “Encrypted Transparency”</a:t>
            </a:r>
            <a:r>
              <a:rPr baseline="30000" lang="en" sz="1800">
                <a:latin typeface="Bookman Old Style"/>
                <a:ea typeface="Bookman Old Style"/>
                <a:cs typeface="Bookman Old Style"/>
                <a:sym typeface="Bookman Old Style"/>
              </a:rPr>
              <a:t>TM</a:t>
            </a:r>
            <a:r>
              <a:rPr lang="en" sz="1800">
                <a:latin typeface="Bookman Old Style"/>
                <a:ea typeface="Bookman Old Style"/>
                <a:cs typeface="Bookman Old Style"/>
                <a:sym typeface="Bookman Old Style"/>
              </a:rPr>
              <a:t>.</a:t>
            </a:r>
            <a:endParaRPr/>
          </a:p>
          <a:p>
            <a:pPr indent="-292100" lvl="0" marL="342900" rtl="0" algn="l">
              <a:spcBef>
                <a:spcPts val="160"/>
              </a:spcBef>
              <a:spcAft>
                <a:spcPts val="0"/>
              </a:spcAft>
              <a:buClr>
                <a:srgbClr val="17365D"/>
              </a:buClr>
              <a:buSzPts val="800"/>
              <a:buNone/>
            </a:pPr>
            <a:r>
              <a:t/>
            </a:r>
            <a:endParaRPr sz="800">
              <a:latin typeface="Bookman Old Style"/>
              <a:ea typeface="Bookman Old Style"/>
              <a:cs typeface="Bookman Old Style"/>
              <a:sym typeface="Bookman Old Style"/>
            </a:endParaRPr>
          </a:p>
          <a:p>
            <a:pPr indent="-342900" lvl="0" marL="342900" rtl="0" algn="l">
              <a:spcBef>
                <a:spcPts val="360"/>
              </a:spcBef>
              <a:spcAft>
                <a:spcPts val="0"/>
              </a:spcAft>
              <a:buClr>
                <a:srgbClr val="17365D"/>
              </a:buClr>
              <a:buSzPts val="1800"/>
              <a:buChar char="•"/>
            </a:pPr>
            <a:r>
              <a:rPr lang="en" sz="1800">
                <a:latin typeface="Bookman Old Style"/>
                <a:ea typeface="Bookman Old Style"/>
                <a:cs typeface="Bookman Old Style"/>
                <a:sym typeface="Bookman Old Style"/>
              </a:rPr>
              <a:t>Each party then has four options: </a:t>
            </a:r>
            <a:endParaRPr/>
          </a:p>
          <a:p>
            <a:pPr indent="-285750" lvl="1" marL="742950" rtl="0" algn="l">
              <a:spcBef>
                <a:spcPts val="360"/>
              </a:spcBef>
              <a:spcAft>
                <a:spcPts val="0"/>
              </a:spcAft>
              <a:buClr>
                <a:srgbClr val="17365D"/>
              </a:buClr>
              <a:buSzPts val="1800"/>
              <a:buChar char="–"/>
            </a:pPr>
            <a:r>
              <a:rPr b="1" lang="en" sz="1800">
                <a:latin typeface="Bookman Old Style"/>
                <a:ea typeface="Bookman Old Style"/>
                <a:cs typeface="Bookman Old Style"/>
                <a:sym typeface="Bookman Old Style"/>
              </a:rPr>
              <a:t>KEEP</a:t>
            </a:r>
            <a:r>
              <a:rPr lang="en" sz="1800">
                <a:latin typeface="Bookman Old Style"/>
                <a:ea typeface="Bookman Old Style"/>
                <a:cs typeface="Bookman Old Style"/>
                <a:sym typeface="Bookman Old Style"/>
              </a:rPr>
              <a:t> the archived encrypted conversation on in their cloud based account for as long as they choose. </a:t>
            </a:r>
            <a:endParaRPr/>
          </a:p>
          <a:p>
            <a:pPr indent="-285750" lvl="1" marL="742950" rtl="0" algn="l">
              <a:spcBef>
                <a:spcPts val="360"/>
              </a:spcBef>
              <a:spcAft>
                <a:spcPts val="0"/>
              </a:spcAft>
              <a:buClr>
                <a:srgbClr val="17365D"/>
              </a:buClr>
              <a:buSzPts val="1800"/>
              <a:buChar char="–"/>
            </a:pPr>
            <a:r>
              <a:rPr b="1" lang="en" sz="1800">
                <a:latin typeface="Bookman Old Style"/>
                <a:ea typeface="Bookman Old Style"/>
                <a:cs typeface="Bookman Old Style"/>
                <a:sym typeface="Bookman Old Style"/>
              </a:rPr>
              <a:t>PRINT</a:t>
            </a:r>
            <a:r>
              <a:rPr lang="en" sz="1800">
                <a:latin typeface="Bookman Old Style"/>
                <a:ea typeface="Bookman Old Style"/>
                <a:cs typeface="Bookman Old Style"/>
                <a:sym typeface="Bookman Old Style"/>
              </a:rPr>
              <a:t> the archived conversation to a wireless printer. The document will become unencrypted at the point of printing.</a:t>
            </a:r>
            <a:endParaRPr/>
          </a:p>
          <a:p>
            <a:pPr indent="-285750" lvl="1" marL="742950" rtl="0" algn="l">
              <a:spcBef>
                <a:spcPts val="360"/>
              </a:spcBef>
              <a:spcAft>
                <a:spcPts val="0"/>
              </a:spcAft>
              <a:buClr>
                <a:srgbClr val="17365D"/>
              </a:buClr>
              <a:buSzPts val="1800"/>
              <a:buChar char="–"/>
            </a:pPr>
            <a:r>
              <a:rPr b="1" lang="en" sz="1800">
                <a:latin typeface="Bookman Old Style"/>
                <a:ea typeface="Bookman Old Style"/>
                <a:cs typeface="Bookman Old Style"/>
                <a:sym typeface="Bookman Old Style"/>
              </a:rPr>
              <a:t>STORE </a:t>
            </a:r>
            <a:r>
              <a:rPr lang="en" sz="1800">
                <a:latin typeface="Bookman Old Style"/>
                <a:ea typeface="Bookman Old Style"/>
                <a:cs typeface="Bookman Old Style"/>
                <a:sym typeface="Bookman Old Style"/>
              </a:rPr>
              <a:t>the conversation electronically. I.E. save to One Drive cloud or send to a file folder.</a:t>
            </a:r>
            <a:endParaRPr/>
          </a:p>
          <a:p>
            <a:pPr indent="-285750" lvl="1" marL="742950" rtl="0" algn="l">
              <a:spcBef>
                <a:spcPts val="360"/>
              </a:spcBef>
              <a:spcAft>
                <a:spcPts val="0"/>
              </a:spcAft>
              <a:buClr>
                <a:srgbClr val="17365D"/>
              </a:buClr>
              <a:buSzPts val="1800"/>
              <a:buChar char="–"/>
            </a:pPr>
            <a:r>
              <a:rPr b="1" lang="en" sz="1800">
                <a:latin typeface="Bookman Old Style"/>
                <a:ea typeface="Bookman Old Style"/>
                <a:cs typeface="Bookman Old Style"/>
                <a:sym typeface="Bookman Old Style"/>
              </a:rPr>
              <a:t>DELETE</a:t>
            </a:r>
            <a:r>
              <a:rPr lang="en" sz="1800">
                <a:latin typeface="Bookman Old Style"/>
                <a:ea typeface="Bookman Old Style"/>
                <a:cs typeface="Bookman Old Style"/>
                <a:sym typeface="Bookman Old Style"/>
              </a:rPr>
              <a:t> the archived conversation completely, retaining no personal record of the conversation on their own phone. This </a:t>
            </a:r>
            <a:r>
              <a:rPr lang="en" sz="1800" u="sng">
                <a:latin typeface="Bookman Old Style"/>
                <a:ea typeface="Bookman Old Style"/>
                <a:cs typeface="Bookman Old Style"/>
                <a:sym typeface="Bookman Old Style"/>
              </a:rPr>
              <a:t>does not mean</a:t>
            </a:r>
            <a:r>
              <a:rPr lang="en" sz="1800">
                <a:latin typeface="Bookman Old Style"/>
                <a:ea typeface="Bookman Old Style"/>
                <a:cs typeface="Bookman Old Style"/>
                <a:sym typeface="Bookman Old Style"/>
              </a:rPr>
              <a:t> the other parties’ copies will be deleted.</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4" name="Shape 514"/>
        <p:cNvGrpSpPr/>
        <p:nvPr/>
      </p:nvGrpSpPr>
      <p:grpSpPr>
        <a:xfrm>
          <a:off x="0" y="0"/>
          <a:ext cx="0" cy="0"/>
          <a:chOff x="0" y="0"/>
          <a:chExt cx="0" cy="0"/>
        </a:xfrm>
      </p:grpSpPr>
      <p:sp>
        <p:nvSpPr>
          <p:cNvPr id="515" name="Google Shape;515;p76"/>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3600"/>
              <a:buFont typeface="Bookman Old Style"/>
              <a:buNone/>
            </a:pPr>
            <a:r>
              <a:rPr lang="en" sz="3600">
                <a:solidFill>
                  <a:srgbClr val="17365D"/>
                </a:solidFill>
                <a:latin typeface="Bookman Old Style"/>
                <a:ea typeface="Bookman Old Style"/>
                <a:cs typeface="Bookman Old Style"/>
                <a:sym typeface="Bookman Old Style"/>
              </a:rPr>
              <a:t>Tracking Your Communications</a:t>
            </a:r>
            <a:endParaRPr/>
          </a:p>
        </p:txBody>
      </p:sp>
      <p:sp>
        <p:nvSpPr>
          <p:cNvPr id="516" name="Google Shape;516;p76"/>
          <p:cNvSpPr txBox="1"/>
          <p:nvPr>
            <p:ph idx="1" type="body"/>
          </p:nvPr>
        </p:nvSpPr>
        <p:spPr>
          <a:xfrm>
            <a:off x="457200" y="1314449"/>
            <a:ext cx="8229600" cy="314325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17365D"/>
              </a:buClr>
              <a:buSzPts val="2100"/>
              <a:buChar char="•"/>
            </a:pPr>
            <a:r>
              <a:rPr lang="en" sz="2100">
                <a:latin typeface="Bookman Old Style"/>
                <a:ea typeface="Bookman Old Style"/>
                <a:cs typeface="Bookman Old Style"/>
                <a:sym typeface="Bookman Old Style"/>
              </a:rPr>
              <a:t>​Our team can </a:t>
            </a:r>
            <a:r>
              <a:rPr lang="en" sz="2100" u="sng">
                <a:latin typeface="Bookman Old Style"/>
                <a:ea typeface="Bookman Old Style"/>
                <a:cs typeface="Bookman Old Style"/>
                <a:sym typeface="Bookman Old Style"/>
              </a:rPr>
              <a:t>never</a:t>
            </a:r>
            <a:r>
              <a:rPr lang="en" sz="2100">
                <a:latin typeface="Bookman Old Style"/>
                <a:ea typeface="Bookman Old Style"/>
                <a:cs typeface="Bookman Old Style"/>
                <a:sym typeface="Bookman Old Style"/>
              </a:rPr>
              <a:t> access any of your communications due to the encryption process EIE Legal.</a:t>
            </a:r>
            <a:endParaRPr/>
          </a:p>
          <a:p>
            <a:pPr indent="-209550" lvl="0" marL="342900" rtl="0" algn="l">
              <a:spcBef>
                <a:spcPts val="420"/>
              </a:spcBef>
              <a:spcAft>
                <a:spcPts val="0"/>
              </a:spcAft>
              <a:buClr>
                <a:srgbClr val="17365D"/>
              </a:buClr>
              <a:buSzPts val="2100"/>
              <a:buNone/>
            </a:pPr>
            <a:r>
              <a:t/>
            </a:r>
            <a:endParaRPr sz="2100">
              <a:latin typeface="Bookman Old Style"/>
              <a:ea typeface="Bookman Old Style"/>
              <a:cs typeface="Bookman Old Style"/>
              <a:sym typeface="Bookman Old Style"/>
            </a:endParaRPr>
          </a:p>
        </p:txBody>
      </p:sp>
      <p:sp>
        <p:nvSpPr>
          <p:cNvPr id="517" name="Google Shape;517;p76"/>
          <p:cNvSpPr txBox="1"/>
          <p:nvPr/>
        </p:nvSpPr>
        <p:spPr>
          <a:xfrm>
            <a:off x="484909" y="1885950"/>
            <a:ext cx="8229600" cy="314325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17365D"/>
              </a:buClr>
              <a:buSzPts val="2100"/>
              <a:buFont typeface="Arial"/>
              <a:buChar char="•"/>
            </a:pPr>
            <a:r>
              <a:rPr lang="en" sz="2100">
                <a:solidFill>
                  <a:srgbClr val="17365D"/>
                </a:solidFill>
                <a:latin typeface="Bookman Old Style"/>
                <a:ea typeface="Bookman Old Style"/>
                <a:cs typeface="Bookman Old Style"/>
                <a:sym typeface="Bookman Old Style"/>
              </a:rPr>
              <a:t>You will immediately receive a notification if a contact took a screenshot of the conversation.</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2" name="Shape 522"/>
        <p:cNvGrpSpPr/>
        <p:nvPr/>
      </p:nvGrpSpPr>
      <p:grpSpPr>
        <a:xfrm>
          <a:off x="0" y="0"/>
          <a:ext cx="0" cy="0"/>
          <a:chOff x="0" y="0"/>
          <a:chExt cx="0" cy="0"/>
        </a:xfrm>
      </p:grpSpPr>
      <p:sp>
        <p:nvSpPr>
          <p:cNvPr id="523" name="Google Shape;523;p77"/>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400"/>
              <a:buFont typeface="Bookman Old Style"/>
              <a:buNone/>
            </a:pPr>
            <a:r>
              <a:rPr lang="en">
                <a:solidFill>
                  <a:srgbClr val="17365D"/>
                </a:solidFill>
                <a:latin typeface="Bookman Old Style"/>
                <a:ea typeface="Bookman Old Style"/>
                <a:cs typeface="Bookman Old Style"/>
                <a:sym typeface="Bookman Old Style"/>
              </a:rPr>
              <a:t>Selective Accessibility</a:t>
            </a:r>
            <a:endParaRPr/>
          </a:p>
        </p:txBody>
      </p:sp>
      <p:sp>
        <p:nvSpPr>
          <p:cNvPr id="524" name="Google Shape;524;p77"/>
          <p:cNvSpPr txBox="1"/>
          <p:nvPr>
            <p:ph idx="1" type="body"/>
          </p:nvPr>
        </p:nvSpPr>
        <p:spPr>
          <a:xfrm>
            <a:off x="457200" y="1200151"/>
            <a:ext cx="8229600" cy="32575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17365D"/>
              </a:buClr>
              <a:buSzPts val="2800"/>
              <a:buChar char="•"/>
            </a:pPr>
            <a:r>
              <a:rPr lang="en">
                <a:latin typeface="Bookman Old Style"/>
                <a:ea typeface="Bookman Old Style"/>
                <a:cs typeface="Bookman Old Style"/>
                <a:sym typeface="Bookman Old Style"/>
              </a:rPr>
              <a:t>Securely engage your clients on your terms </a:t>
            </a:r>
            <a:endParaRPr/>
          </a:p>
          <a:p>
            <a:pPr indent="-342900" lvl="0" marL="342900" rtl="0" algn="l">
              <a:spcBef>
                <a:spcPts val="560"/>
              </a:spcBef>
              <a:spcAft>
                <a:spcPts val="0"/>
              </a:spcAft>
              <a:buClr>
                <a:srgbClr val="17365D"/>
              </a:buClr>
              <a:buSzPts val="2800"/>
              <a:buChar char="•"/>
            </a:pPr>
            <a:r>
              <a:rPr lang="en">
                <a:latin typeface="Bookman Old Style"/>
                <a:ea typeface="Bookman Old Style"/>
                <a:cs typeface="Bookman Old Style"/>
                <a:sym typeface="Bookman Old Style"/>
              </a:rPr>
              <a:t>Your clients have access to you always and securely </a:t>
            </a:r>
            <a:endParaRPr/>
          </a:p>
          <a:p>
            <a:pPr indent="-342900" lvl="0" marL="342900" rtl="0" algn="l">
              <a:spcBef>
                <a:spcPts val="560"/>
              </a:spcBef>
              <a:spcAft>
                <a:spcPts val="0"/>
              </a:spcAft>
              <a:buClr>
                <a:srgbClr val="17365D"/>
              </a:buClr>
              <a:buSzPts val="2800"/>
              <a:buChar char="•"/>
            </a:pPr>
            <a:r>
              <a:rPr lang="en">
                <a:latin typeface="Bookman Old Style"/>
                <a:ea typeface="Bookman Old Style"/>
                <a:cs typeface="Bookman Old Style"/>
                <a:sym typeface="Bookman Old Style"/>
              </a:rPr>
              <a:t>But they don't have your cell phone number </a:t>
            </a:r>
            <a:endParaRPr/>
          </a:p>
          <a:p>
            <a:pPr indent="-342900" lvl="0" marL="342900" rtl="0" algn="l">
              <a:spcBef>
                <a:spcPts val="560"/>
              </a:spcBef>
              <a:spcAft>
                <a:spcPts val="0"/>
              </a:spcAft>
              <a:buClr>
                <a:srgbClr val="17365D"/>
              </a:buClr>
              <a:buSzPts val="2800"/>
              <a:buChar char="•"/>
            </a:pPr>
            <a:r>
              <a:rPr lang="en">
                <a:latin typeface="Bookman Old Style"/>
                <a:ea typeface="Bookman Old Style"/>
                <a:cs typeface="Bookman Old Style"/>
                <a:sym typeface="Bookman Old Style"/>
              </a:rPr>
              <a:t>That means you (the lawyer) can choose how and when to respond to your portion of the 2.27 trillion texts sent every year.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9" name="Shape 529"/>
        <p:cNvGrpSpPr/>
        <p:nvPr/>
      </p:nvGrpSpPr>
      <p:grpSpPr>
        <a:xfrm>
          <a:off x="0" y="0"/>
          <a:ext cx="0" cy="0"/>
          <a:chOff x="0" y="0"/>
          <a:chExt cx="0" cy="0"/>
        </a:xfrm>
      </p:grpSpPr>
      <p:pic>
        <p:nvPicPr>
          <p:cNvPr id="530" name="Google Shape;530;p78"/>
          <p:cNvPicPr preferRelativeResize="0"/>
          <p:nvPr/>
        </p:nvPicPr>
        <p:blipFill rotWithShape="1">
          <a:blip r:embed="rId3">
            <a:alphaModFix/>
          </a:blip>
          <a:srcRect b="0" l="0" r="0" t="0"/>
          <a:stretch/>
        </p:blipFill>
        <p:spPr>
          <a:xfrm>
            <a:off x="2971800" y="400049"/>
            <a:ext cx="2279153" cy="4122229"/>
          </a:xfrm>
          <a:prstGeom prst="rect">
            <a:avLst/>
          </a:prstGeom>
          <a:noFill/>
          <a:ln>
            <a:noFill/>
          </a:ln>
        </p:spPr>
      </p:pic>
      <p:pic>
        <p:nvPicPr>
          <p:cNvPr id="531" name="Google Shape;531;p78"/>
          <p:cNvPicPr preferRelativeResize="0"/>
          <p:nvPr/>
        </p:nvPicPr>
        <p:blipFill rotWithShape="1">
          <a:blip r:embed="rId4">
            <a:alphaModFix/>
          </a:blip>
          <a:srcRect b="0" l="0" r="0" t="0"/>
          <a:stretch/>
        </p:blipFill>
        <p:spPr>
          <a:xfrm>
            <a:off x="6138333" y="1047089"/>
            <a:ext cx="1850230" cy="3346450"/>
          </a:xfrm>
          <a:prstGeom prst="rect">
            <a:avLst/>
          </a:prstGeom>
          <a:noFill/>
          <a:ln>
            <a:noFill/>
          </a:ln>
        </p:spPr>
      </p:pic>
      <p:pic>
        <p:nvPicPr>
          <p:cNvPr id="532" name="Google Shape;532;p78"/>
          <p:cNvPicPr preferRelativeResize="0"/>
          <p:nvPr/>
        </p:nvPicPr>
        <p:blipFill rotWithShape="1">
          <a:blip r:embed="rId5">
            <a:alphaModFix/>
          </a:blip>
          <a:srcRect b="0" l="0" r="0" t="0"/>
          <a:stretch/>
        </p:blipFill>
        <p:spPr>
          <a:xfrm>
            <a:off x="533400" y="1085849"/>
            <a:ext cx="1828800" cy="330769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7" name="Shape 537"/>
        <p:cNvGrpSpPr/>
        <p:nvPr/>
      </p:nvGrpSpPr>
      <p:grpSpPr>
        <a:xfrm>
          <a:off x="0" y="0"/>
          <a:ext cx="0" cy="0"/>
          <a:chOff x="0" y="0"/>
          <a:chExt cx="0" cy="0"/>
        </a:xfrm>
      </p:grpSpPr>
      <p:sp>
        <p:nvSpPr>
          <p:cNvPr id="538" name="Google Shape;538;p79"/>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400"/>
              <a:buFont typeface="Bookman Old Style"/>
              <a:buNone/>
            </a:pPr>
            <a:r>
              <a:rPr lang="en">
                <a:solidFill>
                  <a:srgbClr val="17365D"/>
                </a:solidFill>
                <a:latin typeface="Bookman Old Style"/>
                <a:ea typeface="Bookman Old Style"/>
                <a:cs typeface="Bookman Old Style"/>
                <a:sym typeface="Bookman Old Style"/>
              </a:rPr>
              <a:t>Contact Us</a:t>
            </a:r>
            <a:endParaRPr/>
          </a:p>
        </p:txBody>
      </p:sp>
      <p:sp>
        <p:nvSpPr>
          <p:cNvPr id="539" name="Google Shape;539;p79"/>
          <p:cNvSpPr txBox="1"/>
          <p:nvPr>
            <p:ph idx="1" type="body"/>
          </p:nvPr>
        </p:nvSpPr>
        <p:spPr>
          <a:xfrm>
            <a:off x="1219200" y="1200151"/>
            <a:ext cx="6477000" cy="32575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17365D"/>
              </a:buClr>
              <a:buSzPts val="2100"/>
              <a:buChar char="•"/>
            </a:pPr>
            <a:r>
              <a:rPr lang="en" sz="2100">
                <a:latin typeface="Bookman Old Style"/>
                <a:ea typeface="Bookman Old Style"/>
                <a:cs typeface="Bookman Old Style"/>
                <a:sym typeface="Bookman Old Style"/>
              </a:rPr>
              <a:t>Custom encryption services and app development available for your law firm.</a:t>
            </a:r>
            <a:endParaRPr/>
          </a:p>
          <a:p>
            <a:pPr indent="-292100" lvl="0" marL="342900" rtl="0" algn="l">
              <a:spcBef>
                <a:spcPts val="160"/>
              </a:spcBef>
              <a:spcAft>
                <a:spcPts val="0"/>
              </a:spcAft>
              <a:buClr>
                <a:srgbClr val="17365D"/>
              </a:buClr>
              <a:buSzPts val="800"/>
              <a:buNone/>
            </a:pPr>
            <a:r>
              <a:t/>
            </a:r>
            <a:endParaRPr sz="800">
              <a:latin typeface="Bookman Old Style"/>
              <a:ea typeface="Bookman Old Style"/>
              <a:cs typeface="Bookman Old Style"/>
              <a:sym typeface="Bookman Old Style"/>
            </a:endParaRPr>
          </a:p>
          <a:p>
            <a:pPr indent="-342900" lvl="0" marL="342900" rtl="0" algn="l">
              <a:spcBef>
                <a:spcPts val="420"/>
              </a:spcBef>
              <a:spcAft>
                <a:spcPts val="0"/>
              </a:spcAft>
              <a:buClr>
                <a:srgbClr val="17365D"/>
              </a:buClr>
              <a:buSzPts val="2100"/>
              <a:buChar char="•"/>
            </a:pPr>
            <a:r>
              <a:rPr lang="en" sz="2100">
                <a:latin typeface="Bookman Old Style"/>
                <a:ea typeface="Bookman Old Style"/>
                <a:cs typeface="Bookman Old Style"/>
                <a:sym typeface="Bookman Old Style"/>
              </a:rPr>
              <a:t>Contact us at: </a:t>
            </a:r>
            <a:r>
              <a:rPr lang="en" sz="2100" u="sng">
                <a:solidFill>
                  <a:schemeClr val="hlink"/>
                </a:solidFill>
                <a:latin typeface="Bookman Old Style"/>
                <a:ea typeface="Bookman Old Style"/>
                <a:cs typeface="Bookman Old Style"/>
                <a:sym typeface="Bookman Old Style"/>
                <a:hlinkClick r:id="rId3"/>
              </a:rPr>
              <a:t>Info@EncryptedInfoEx.com</a:t>
            </a:r>
            <a:endParaRPr sz="2100">
              <a:latin typeface="Bookman Old Style"/>
              <a:ea typeface="Bookman Old Style"/>
              <a:cs typeface="Bookman Old Style"/>
              <a:sym typeface="Bookman Old Style"/>
            </a:endParaRPr>
          </a:p>
          <a:p>
            <a:pPr indent="-342900" lvl="0" marL="342900" rtl="0" algn="l">
              <a:spcBef>
                <a:spcPts val="420"/>
              </a:spcBef>
              <a:spcAft>
                <a:spcPts val="0"/>
              </a:spcAft>
              <a:buClr>
                <a:srgbClr val="17365D"/>
              </a:buClr>
              <a:buSzPts val="2100"/>
              <a:buChar char="•"/>
            </a:pPr>
            <a:r>
              <a:rPr lang="en" sz="2100">
                <a:latin typeface="Bookman Old Style"/>
                <a:ea typeface="Bookman Old Style"/>
                <a:cs typeface="Bookman Old Style"/>
                <a:sym typeface="Bookman Old Style"/>
              </a:rPr>
              <a:t>Or dmbuddingh@encryptedinfoEx.com</a:t>
            </a:r>
            <a:endParaRPr sz="2100">
              <a:latin typeface="Bookman Old Style"/>
              <a:ea typeface="Bookman Old Style"/>
              <a:cs typeface="Bookman Old Style"/>
              <a:sym typeface="Bookman Old Style"/>
            </a:endParaRPr>
          </a:p>
          <a:p>
            <a:pPr indent="-165100" lvl="0" marL="342900" rtl="0" algn="l">
              <a:spcBef>
                <a:spcPts val="560"/>
              </a:spcBef>
              <a:spcAft>
                <a:spcPts val="0"/>
              </a:spcAft>
              <a:buClr>
                <a:srgbClr val="17365D"/>
              </a:buClr>
              <a:buSzPts val="2800"/>
              <a:buNone/>
            </a:pPr>
            <a:r>
              <a:t/>
            </a:r>
            <a:endParaRPr/>
          </a:p>
        </p:txBody>
      </p:sp>
      <p:pic>
        <p:nvPicPr>
          <p:cNvPr descr="Picture" id="540" name="Google Shape;540;p79"/>
          <p:cNvPicPr preferRelativeResize="0"/>
          <p:nvPr/>
        </p:nvPicPr>
        <p:blipFill rotWithShape="1">
          <a:blip r:embed="rId4">
            <a:alphaModFix/>
          </a:blip>
          <a:srcRect b="0" l="0" r="0" t="0"/>
          <a:stretch/>
        </p:blipFill>
        <p:spPr>
          <a:xfrm>
            <a:off x="6867525" y="2971800"/>
            <a:ext cx="1364456" cy="12287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4" name="Shape 544"/>
        <p:cNvGrpSpPr/>
        <p:nvPr/>
      </p:nvGrpSpPr>
      <p:grpSpPr>
        <a:xfrm>
          <a:off x="0" y="0"/>
          <a:ext cx="0" cy="0"/>
          <a:chOff x="0" y="0"/>
          <a:chExt cx="0" cy="0"/>
        </a:xfrm>
      </p:grpSpPr>
      <p:sp>
        <p:nvSpPr>
          <p:cNvPr id="545" name="Google Shape;545;p80"/>
          <p:cNvSpPr/>
          <p:nvPr/>
        </p:nvSpPr>
        <p:spPr>
          <a:xfrm>
            <a:off x="-25400" y="3766498"/>
            <a:ext cx="9144000" cy="14859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46" name="Google Shape;546;p80"/>
          <p:cNvPicPr preferRelativeResize="0"/>
          <p:nvPr/>
        </p:nvPicPr>
        <p:blipFill rotWithShape="1">
          <a:blip r:embed="rId3">
            <a:alphaModFix amt="50000"/>
          </a:blip>
          <a:srcRect b="2024" l="13579" r="5595" t="7760"/>
          <a:stretch/>
        </p:blipFill>
        <p:spPr>
          <a:xfrm>
            <a:off x="-152399" y="-57150"/>
            <a:ext cx="9525000" cy="5315898"/>
          </a:xfrm>
          <a:prstGeom prst="rect">
            <a:avLst/>
          </a:prstGeom>
          <a:noFill/>
          <a:ln>
            <a:noFill/>
          </a:ln>
        </p:spPr>
      </p:pic>
      <p:sp>
        <p:nvSpPr>
          <p:cNvPr id="547" name="Google Shape;547;p80"/>
          <p:cNvSpPr/>
          <p:nvPr/>
        </p:nvSpPr>
        <p:spPr>
          <a:xfrm>
            <a:off x="1380067" y="3429000"/>
            <a:ext cx="7924800" cy="1371600"/>
          </a:xfrm>
          <a:prstGeom prst="rect">
            <a:avLst/>
          </a:prstGeom>
          <a:solidFill>
            <a:srgbClr val="0F243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80"/>
          <p:cNvSpPr txBox="1"/>
          <p:nvPr/>
        </p:nvSpPr>
        <p:spPr>
          <a:xfrm>
            <a:off x="1513417" y="3657600"/>
            <a:ext cx="8468783" cy="3347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300">
                <a:solidFill>
                  <a:schemeClr val="lt1"/>
                </a:solidFill>
                <a:latin typeface="Bookman Old Style"/>
                <a:ea typeface="Bookman Old Style"/>
                <a:cs typeface="Bookman Old Style"/>
                <a:sym typeface="Bookman Old Style"/>
              </a:rPr>
              <a:t>Legal EIE: Encrypted Messaging App for Law Firms.</a:t>
            </a:r>
            <a:endParaRPr sz="2300">
              <a:solidFill>
                <a:schemeClr val="lt1"/>
              </a:solidFill>
              <a:latin typeface="Calibri"/>
              <a:ea typeface="Calibri"/>
              <a:cs typeface="Calibri"/>
              <a:sym typeface="Calibri"/>
            </a:endParaRPr>
          </a:p>
        </p:txBody>
      </p:sp>
      <p:sp>
        <p:nvSpPr>
          <p:cNvPr id="549" name="Google Shape;549;p80"/>
          <p:cNvSpPr/>
          <p:nvPr/>
        </p:nvSpPr>
        <p:spPr>
          <a:xfrm>
            <a:off x="1530590" y="4042226"/>
            <a:ext cx="7315200"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800">
                <a:solidFill>
                  <a:schemeClr val="lt1"/>
                </a:solidFill>
                <a:latin typeface="Bookman Old Style"/>
                <a:ea typeface="Bookman Old Style"/>
                <a:cs typeface="Bookman Old Style"/>
                <a:sym typeface="Bookman Old Style"/>
              </a:rPr>
              <a:t>Always Secure. Always Transparent. Always Recorded. </a:t>
            </a:r>
            <a:endParaRPr/>
          </a:p>
        </p:txBody>
      </p:sp>
      <p:sp>
        <p:nvSpPr>
          <p:cNvPr id="550" name="Google Shape;550;p80"/>
          <p:cNvSpPr txBox="1"/>
          <p:nvPr/>
        </p:nvSpPr>
        <p:spPr>
          <a:xfrm>
            <a:off x="336975" y="506675"/>
            <a:ext cx="7364400" cy="241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chemeClr val="lt1"/>
                </a:solidFill>
                <a:latin typeface="Bookman Old Style"/>
                <a:ea typeface="Bookman Old Style"/>
                <a:cs typeface="Bookman Old Style"/>
                <a:sym typeface="Bookman Old Style"/>
              </a:rPr>
              <a:t>COURSE #3596</a:t>
            </a:r>
            <a:endParaRPr sz="4800">
              <a:solidFill>
                <a:schemeClr val="lt1"/>
              </a:solidFill>
              <a:latin typeface="Bookman Old Style"/>
              <a:ea typeface="Bookman Old Style"/>
              <a:cs typeface="Bookman Old Style"/>
              <a:sym typeface="Bookman Old Styl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0"/>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Bookman Old Style"/>
              <a:buNone/>
            </a:pPr>
            <a:r>
              <a:rPr lang="en">
                <a:latin typeface="Bookman Old Style"/>
                <a:ea typeface="Bookman Old Style"/>
                <a:cs typeface="Bookman Old Style"/>
                <a:sym typeface="Bookman Old Style"/>
              </a:rPr>
              <a:t>Law Firms Targeted </a:t>
            </a:r>
            <a:endParaRPr/>
          </a:p>
        </p:txBody>
      </p:sp>
      <p:sp>
        <p:nvSpPr>
          <p:cNvPr id="179" name="Google Shape;179;p30"/>
          <p:cNvSpPr txBox="1"/>
          <p:nvPr>
            <p:ph idx="1" type="body"/>
          </p:nvPr>
        </p:nvSpPr>
        <p:spPr>
          <a:xfrm>
            <a:off x="457200" y="1200151"/>
            <a:ext cx="8229600" cy="3257550"/>
          </a:xfrm>
          <a:prstGeom prst="rect">
            <a:avLst/>
          </a:prstGeom>
          <a:noFill/>
          <a:ln>
            <a:noFill/>
          </a:ln>
        </p:spPr>
        <p:txBody>
          <a:bodyPr anchorCtr="0" anchor="t" bIns="45700" lIns="91425" spcFirstLastPara="1" rIns="91425" wrap="square" tIns="45700">
            <a:noAutofit/>
          </a:bodyPr>
          <a:lstStyle/>
          <a:p>
            <a:pPr indent="-165100" lvl="0" marL="342900" rtl="0" algn="l">
              <a:spcBef>
                <a:spcPts val="0"/>
              </a:spcBef>
              <a:spcAft>
                <a:spcPts val="0"/>
              </a:spcAft>
              <a:buClr>
                <a:srgbClr val="17365D"/>
              </a:buClr>
              <a:buSzPts val="2800"/>
              <a:buNone/>
            </a:pPr>
            <a:r>
              <a:t/>
            </a:r>
            <a:endParaRPr>
              <a:latin typeface="Bookman Old Style"/>
              <a:ea typeface="Bookman Old Style"/>
              <a:cs typeface="Bookman Old Style"/>
              <a:sym typeface="Bookman Old Style"/>
            </a:endParaRPr>
          </a:p>
          <a:p>
            <a:pPr indent="-342900" lvl="0" marL="342900" rtl="0" algn="l">
              <a:spcBef>
                <a:spcPts val="560"/>
              </a:spcBef>
              <a:spcAft>
                <a:spcPts val="0"/>
              </a:spcAft>
              <a:buClr>
                <a:srgbClr val="17365D"/>
              </a:buClr>
              <a:buSzPts val="2800"/>
              <a:buChar char="•"/>
            </a:pPr>
            <a:r>
              <a:rPr lang="en">
                <a:latin typeface="Bookman Old Style"/>
                <a:ea typeface="Bookman Old Style"/>
                <a:cs typeface="Bookman Old Style"/>
                <a:sym typeface="Bookman Old Style"/>
              </a:rPr>
              <a:t>2015 Verizon Report shows corporate lawyers are the easiest lawyers to phish </a:t>
            </a:r>
            <a:r>
              <a:rPr lang="en" sz="1200" u="sng">
                <a:solidFill>
                  <a:schemeClr val="hlink"/>
                </a:solidFill>
                <a:latin typeface="Bookman Old Style"/>
                <a:ea typeface="Bookman Old Style"/>
                <a:cs typeface="Bookman Old Style"/>
                <a:sym typeface="Bookman Old Style"/>
                <a:hlinkClick r:id="rId3"/>
              </a:rPr>
              <a:t>findlaw</a:t>
            </a:r>
            <a:endParaRPr sz="1200">
              <a:latin typeface="Bookman Old Style"/>
              <a:ea typeface="Bookman Old Style"/>
              <a:cs typeface="Bookman Old Style"/>
              <a:sym typeface="Bookman Old Style"/>
            </a:endParaRPr>
          </a:p>
          <a:p>
            <a:pPr indent="-266700" lvl="0" marL="342900" rtl="0" algn="l">
              <a:spcBef>
                <a:spcPts val="240"/>
              </a:spcBef>
              <a:spcAft>
                <a:spcPts val="0"/>
              </a:spcAft>
              <a:buClr>
                <a:srgbClr val="17365D"/>
              </a:buClr>
              <a:buSzPts val="1200"/>
              <a:buNone/>
            </a:pPr>
            <a:r>
              <a:t/>
            </a:r>
            <a:endParaRPr sz="1200">
              <a:latin typeface="Bookman Old Style"/>
              <a:ea typeface="Bookman Old Style"/>
              <a:cs typeface="Bookman Old Style"/>
              <a:sym typeface="Bookman Old Style"/>
            </a:endParaRPr>
          </a:p>
          <a:p>
            <a:pPr indent="-266700" lvl="0" marL="342900" rtl="0" algn="l">
              <a:spcBef>
                <a:spcPts val="240"/>
              </a:spcBef>
              <a:spcAft>
                <a:spcPts val="0"/>
              </a:spcAft>
              <a:buClr>
                <a:srgbClr val="17365D"/>
              </a:buClr>
              <a:buSzPts val="1200"/>
              <a:buNone/>
            </a:pPr>
            <a:r>
              <a:t/>
            </a:r>
            <a:endParaRPr sz="1200">
              <a:latin typeface="Bookman Old Style"/>
              <a:ea typeface="Bookman Old Style"/>
              <a:cs typeface="Bookman Old Style"/>
              <a:sym typeface="Bookman Old Style"/>
            </a:endParaRPr>
          </a:p>
          <a:p>
            <a:pPr indent="-342900" lvl="0" marL="342900" rtl="0" algn="l">
              <a:spcBef>
                <a:spcPts val="560"/>
              </a:spcBef>
              <a:spcAft>
                <a:spcPts val="0"/>
              </a:spcAft>
              <a:buClr>
                <a:srgbClr val="17365D"/>
              </a:buClr>
              <a:buSzPts val="2800"/>
              <a:buChar char="•"/>
            </a:pPr>
            <a:r>
              <a:rPr lang="en">
                <a:latin typeface="Bookman Old Style"/>
                <a:ea typeface="Bookman Old Style"/>
                <a:cs typeface="Bookman Old Style"/>
                <a:sym typeface="Bookman Old Style"/>
              </a:rPr>
              <a:t>The Top Ten Law Firms Attacks of 2017 according to the Disruptor Daily </a:t>
            </a:r>
            <a:r>
              <a:rPr lang="en" sz="1100" u="sng">
                <a:solidFill>
                  <a:schemeClr val="hlink"/>
                </a:solidFill>
                <a:latin typeface="Bookman Old Style"/>
                <a:ea typeface="Bookman Old Style"/>
                <a:cs typeface="Bookman Old Style"/>
                <a:sym typeface="Bookman Old Style"/>
                <a:hlinkClick r:id="rId4"/>
              </a:rPr>
              <a:t>disruptordaily.com</a:t>
            </a:r>
            <a:endParaRPr sz="1100">
              <a:latin typeface="Bookman Old Style"/>
              <a:ea typeface="Bookman Old Style"/>
              <a:cs typeface="Bookman Old Style"/>
              <a:sym typeface="Bookman Old Styl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31"/>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Bookman Old Style"/>
              <a:buNone/>
            </a:pPr>
            <a:r>
              <a:rPr lang="en">
                <a:solidFill>
                  <a:srgbClr val="0F243E"/>
                </a:solidFill>
                <a:latin typeface="Bookman Old Style"/>
                <a:ea typeface="Bookman Old Style"/>
                <a:cs typeface="Bookman Old Style"/>
                <a:sym typeface="Bookman Old Style"/>
              </a:rPr>
              <a:t>Threats</a:t>
            </a:r>
            <a:endParaRPr/>
          </a:p>
        </p:txBody>
      </p:sp>
      <p:sp>
        <p:nvSpPr>
          <p:cNvPr id="186" name="Google Shape;186;p31"/>
          <p:cNvSpPr txBox="1"/>
          <p:nvPr>
            <p:ph idx="1" type="body"/>
          </p:nvPr>
        </p:nvSpPr>
        <p:spPr>
          <a:xfrm>
            <a:off x="457200" y="1028700"/>
            <a:ext cx="8229600" cy="32575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17365D"/>
              </a:buClr>
              <a:buSzPts val="1800"/>
              <a:buChar char="•"/>
            </a:pPr>
            <a:r>
              <a:rPr b="1" lang="en" sz="1800">
                <a:latin typeface="Bookman Old Style"/>
                <a:ea typeface="Bookman Old Style"/>
                <a:cs typeface="Bookman Old Style"/>
                <a:sym typeface="Bookman Old Style"/>
              </a:rPr>
              <a:t>Ransomware: </a:t>
            </a:r>
            <a:r>
              <a:rPr lang="en" sz="1800">
                <a:latin typeface="Bookman Old Style"/>
                <a:ea typeface="Bookman Old Style"/>
                <a:cs typeface="Bookman Old Style"/>
                <a:sym typeface="Bookman Old Style"/>
              </a:rPr>
              <a:t>Criminals infect a computer or network with malicious software that encrypts data. The files cannot be decrypted without a mathematical key known only by the attacker. The thief will then demand payment in exchange for the return of that data.</a:t>
            </a:r>
            <a:endParaRPr/>
          </a:p>
          <a:p>
            <a:pPr indent="0" lvl="0" marL="0" rtl="0" algn="l">
              <a:spcBef>
                <a:spcPts val="360"/>
              </a:spcBef>
              <a:spcAft>
                <a:spcPts val="0"/>
              </a:spcAft>
              <a:buClr>
                <a:srgbClr val="17365D"/>
              </a:buClr>
              <a:buSzPts val="1800"/>
              <a:buNone/>
            </a:pPr>
            <a:r>
              <a:t/>
            </a:r>
            <a:endParaRPr sz="1800">
              <a:latin typeface="Bookman Old Style"/>
              <a:ea typeface="Bookman Old Style"/>
              <a:cs typeface="Bookman Old Style"/>
              <a:sym typeface="Bookman Old Style"/>
            </a:endParaRPr>
          </a:p>
          <a:p>
            <a:pPr indent="-342900" lvl="0" marL="342900" rtl="0" algn="l">
              <a:spcBef>
                <a:spcPts val="360"/>
              </a:spcBef>
              <a:spcAft>
                <a:spcPts val="0"/>
              </a:spcAft>
              <a:buClr>
                <a:srgbClr val="17365D"/>
              </a:buClr>
              <a:buSzPts val="1800"/>
              <a:buChar char="•"/>
            </a:pPr>
            <a:r>
              <a:rPr b="1" lang="en" sz="1800">
                <a:latin typeface="Bookman Old Style"/>
                <a:ea typeface="Bookman Old Style"/>
                <a:cs typeface="Bookman Old Style"/>
                <a:sym typeface="Bookman Old Style"/>
              </a:rPr>
              <a:t>Phishing: </a:t>
            </a:r>
            <a:r>
              <a:rPr lang="en" sz="1800">
                <a:latin typeface="Bookman Old Style"/>
                <a:ea typeface="Bookman Old Style"/>
                <a:cs typeface="Bookman Old Style"/>
                <a:sym typeface="Bookman Old Style"/>
              </a:rPr>
              <a:t>Attempts to trick people into sharing confidential information via email. For example, a fraudster might pose as a Title company and send wiring instructions to your client to steal their funds. These emails can be very convincing. </a:t>
            </a:r>
            <a:endParaRPr/>
          </a:p>
          <a:p>
            <a:pPr indent="-228600" lvl="0" marL="342900" rtl="0" algn="l">
              <a:spcBef>
                <a:spcPts val="360"/>
              </a:spcBef>
              <a:spcAft>
                <a:spcPts val="0"/>
              </a:spcAft>
              <a:buClr>
                <a:srgbClr val="17365D"/>
              </a:buClr>
              <a:buSzPts val="1800"/>
              <a:buNone/>
            </a:pPr>
            <a:r>
              <a:t/>
            </a:r>
            <a:endParaRPr sz="1800">
              <a:latin typeface="Bookman Old Style"/>
              <a:ea typeface="Bookman Old Style"/>
              <a:cs typeface="Bookman Old Style"/>
              <a:sym typeface="Bookman Old Style"/>
            </a:endParaRPr>
          </a:p>
        </p:txBody>
      </p:sp>
      <p:sp>
        <p:nvSpPr>
          <p:cNvPr id="187" name="Google Shape;187;p31"/>
          <p:cNvSpPr/>
          <p:nvPr/>
        </p:nvSpPr>
        <p:spPr>
          <a:xfrm>
            <a:off x="1638300" y="3086100"/>
            <a:ext cx="5867400" cy="1361911"/>
          </a:xfrm>
          <a:prstGeom prst="rect">
            <a:avLst/>
          </a:prstGeom>
          <a:noFill/>
          <a:ln>
            <a:noFill/>
          </a:ln>
        </p:spPr>
        <p:txBody>
          <a:bodyPr anchorCtr="0" anchor="t" bIns="45700" lIns="91425" spcFirstLastPara="1" rIns="91425" wrap="square" tIns="45700">
            <a:noAutofit/>
          </a:bodyPr>
          <a:lstStyle/>
          <a:p>
            <a:pPr indent="0" lvl="1" marL="457200" marR="0" rtl="0" algn="l">
              <a:spcBef>
                <a:spcPts val="0"/>
              </a:spcBef>
              <a:spcAft>
                <a:spcPts val="0"/>
              </a:spcAft>
              <a:buNone/>
            </a:pPr>
            <a:r>
              <a:rPr b="0" i="1" lang="en" sz="1600" u="none" cap="none" strike="noStrike">
                <a:solidFill>
                  <a:srgbClr val="17365D"/>
                </a:solidFill>
                <a:latin typeface="Bookman Old Style"/>
                <a:ea typeface="Bookman Old Style"/>
                <a:cs typeface="Bookman Old Style"/>
                <a:sym typeface="Bookman Old Style"/>
              </a:rPr>
              <a:t>“Mark Anderson, principal of Anderson Technologies, a St. Louis-based IT company, says that phishing emails have become increasingly challenging to identify. They are "designed to mimic legitimate communication to gain access to sensitive information, such as usernames and passwords," he explains.” [</a:t>
            </a:r>
            <a:r>
              <a:rPr b="0" i="1" lang="en" sz="1600" u="sng" cap="none" strike="noStrike">
                <a:solidFill>
                  <a:schemeClr val="hlink"/>
                </a:solidFill>
                <a:latin typeface="Bookman Old Style"/>
                <a:ea typeface="Bookman Old Style"/>
                <a:cs typeface="Bookman Old Style"/>
                <a:sym typeface="Bookman Old Style"/>
                <a:hlinkClick r:id="rId3"/>
              </a:rPr>
              <a:t>Inc.</a:t>
            </a:r>
            <a:r>
              <a:rPr b="0" i="1" lang="en" sz="1600" u="none" cap="none" strike="noStrike">
                <a:solidFill>
                  <a:srgbClr val="17365D"/>
                </a:solidFill>
                <a:latin typeface="Bookman Old Style"/>
                <a:ea typeface="Bookman Old Style"/>
                <a:cs typeface="Bookman Old Style"/>
                <a:sym typeface="Bookman Old Style"/>
              </a:rPr>
              <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32"/>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Bookman Old Style"/>
              <a:buNone/>
            </a:pPr>
            <a:r>
              <a:rPr lang="en">
                <a:latin typeface="Bookman Old Style"/>
                <a:ea typeface="Bookman Old Style"/>
                <a:cs typeface="Bookman Old Style"/>
                <a:sym typeface="Bookman Old Style"/>
              </a:rPr>
              <a:t>Threats </a:t>
            </a:r>
            <a:endParaRPr/>
          </a:p>
        </p:txBody>
      </p:sp>
      <p:sp>
        <p:nvSpPr>
          <p:cNvPr id="194" name="Google Shape;194;p32"/>
          <p:cNvSpPr txBox="1"/>
          <p:nvPr>
            <p:ph idx="1" type="body"/>
          </p:nvPr>
        </p:nvSpPr>
        <p:spPr>
          <a:xfrm>
            <a:off x="457200" y="1200151"/>
            <a:ext cx="8229600" cy="32575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17365D"/>
              </a:buClr>
              <a:buSzPts val="2800"/>
              <a:buChar char="•"/>
            </a:pPr>
            <a:r>
              <a:rPr b="1" lang="en">
                <a:latin typeface="Bookman Old Style"/>
                <a:ea typeface="Bookman Old Style"/>
                <a:cs typeface="Bookman Old Style"/>
                <a:sym typeface="Bookman Old Style"/>
              </a:rPr>
              <a:t>Malware: </a:t>
            </a:r>
            <a:r>
              <a:rPr lang="en">
                <a:latin typeface="Bookman Old Style"/>
                <a:ea typeface="Bookman Old Style"/>
                <a:cs typeface="Bookman Old Style"/>
                <a:sym typeface="Bookman Old Style"/>
              </a:rPr>
              <a:t>a malicious 3</a:t>
            </a:r>
            <a:r>
              <a:rPr baseline="30000" lang="en">
                <a:latin typeface="Bookman Old Style"/>
                <a:ea typeface="Bookman Old Style"/>
                <a:cs typeface="Bookman Old Style"/>
                <a:sym typeface="Bookman Old Style"/>
              </a:rPr>
              <a:t>rd</a:t>
            </a:r>
            <a:r>
              <a:rPr lang="en">
                <a:latin typeface="Bookman Old Style"/>
                <a:ea typeface="Bookman Old Style"/>
                <a:cs typeface="Bookman Old Style"/>
                <a:sym typeface="Bookman Old Style"/>
              </a:rPr>
              <a:t> party software that is designed gain unauthorized access to or otherwise damage a network.</a:t>
            </a:r>
            <a:endParaRPr/>
          </a:p>
          <a:p>
            <a:pPr indent="-165100" lvl="0" marL="342900" rtl="0" algn="l">
              <a:spcBef>
                <a:spcPts val="560"/>
              </a:spcBef>
              <a:spcAft>
                <a:spcPts val="0"/>
              </a:spcAft>
              <a:buClr>
                <a:srgbClr val="17365D"/>
              </a:buClr>
              <a:buSzPts val="2800"/>
              <a:buNone/>
            </a:pPr>
            <a:r>
              <a:t/>
            </a:r>
            <a:endParaRPr>
              <a:latin typeface="Bookman Old Style"/>
              <a:ea typeface="Bookman Old Style"/>
              <a:cs typeface="Bookman Old Style"/>
              <a:sym typeface="Bookman Old Style"/>
            </a:endParaRPr>
          </a:p>
          <a:p>
            <a:pPr indent="-342900" lvl="0" marL="342900" rtl="0" algn="l">
              <a:spcBef>
                <a:spcPts val="560"/>
              </a:spcBef>
              <a:spcAft>
                <a:spcPts val="0"/>
              </a:spcAft>
              <a:buClr>
                <a:srgbClr val="17365D"/>
              </a:buClr>
              <a:buSzPts val="2800"/>
              <a:buChar char="•"/>
            </a:pPr>
            <a:r>
              <a:rPr b="1" lang="en">
                <a:latin typeface="Bookman Old Style"/>
                <a:ea typeface="Bookman Old Style"/>
                <a:cs typeface="Bookman Old Style"/>
                <a:sym typeface="Bookman Old Style"/>
              </a:rPr>
              <a:t>Individuals: </a:t>
            </a:r>
            <a:r>
              <a:rPr lang="en">
                <a:latin typeface="Bookman Old Style"/>
                <a:ea typeface="Bookman Old Style"/>
                <a:cs typeface="Bookman Old Style"/>
                <a:sym typeface="Bookman Old Style"/>
              </a:rPr>
              <a:t>organization employees allow unauthorized access to a network due to failure to follow protocols or insufficient training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33"/>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Bookman Old Style"/>
              <a:buNone/>
            </a:pPr>
            <a:r>
              <a:rPr lang="en">
                <a:latin typeface="Bookman Old Style"/>
                <a:ea typeface="Bookman Old Style"/>
                <a:cs typeface="Bookman Old Style"/>
                <a:sym typeface="Bookman Old Style"/>
              </a:rPr>
              <a:t>Threats </a:t>
            </a:r>
            <a:endParaRPr/>
          </a:p>
        </p:txBody>
      </p:sp>
      <p:sp>
        <p:nvSpPr>
          <p:cNvPr id="201" name="Google Shape;201;p33"/>
          <p:cNvSpPr txBox="1"/>
          <p:nvPr>
            <p:ph idx="1" type="body"/>
          </p:nvPr>
        </p:nvSpPr>
        <p:spPr>
          <a:xfrm>
            <a:off x="457200" y="1200151"/>
            <a:ext cx="8229600" cy="32575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17365D"/>
              </a:buClr>
              <a:buSzPts val="2800"/>
              <a:buChar char="•"/>
            </a:pPr>
            <a:r>
              <a:rPr b="1" lang="en">
                <a:latin typeface="Bookman Old Style"/>
                <a:ea typeface="Bookman Old Style"/>
                <a:cs typeface="Bookman Old Style"/>
                <a:sym typeface="Bookman Old Style"/>
              </a:rPr>
              <a:t>Spoofing:</a:t>
            </a:r>
            <a:r>
              <a:rPr lang="en">
                <a:latin typeface="Bookman Old Style"/>
                <a:ea typeface="Bookman Old Style"/>
                <a:cs typeface="Bookman Old Style"/>
                <a:sym typeface="Bookman Old Style"/>
              </a:rPr>
              <a:t> 3</a:t>
            </a:r>
            <a:r>
              <a:rPr baseline="30000" lang="en">
                <a:latin typeface="Bookman Old Style"/>
                <a:ea typeface="Bookman Old Style"/>
                <a:cs typeface="Bookman Old Style"/>
                <a:sym typeface="Bookman Old Style"/>
              </a:rPr>
              <a:t>rd</a:t>
            </a:r>
            <a:r>
              <a:rPr lang="en">
                <a:latin typeface="Bookman Old Style"/>
                <a:ea typeface="Bookman Old Style"/>
                <a:cs typeface="Bookman Old Style"/>
                <a:sym typeface="Bookman Old Style"/>
              </a:rPr>
              <a:t> Party impersonation of a email, phone number or text messages</a:t>
            </a:r>
            <a:endParaRPr/>
          </a:p>
          <a:p>
            <a:pPr indent="0" lvl="0" marL="0" rtl="0" algn="l">
              <a:spcBef>
                <a:spcPts val="560"/>
              </a:spcBef>
              <a:spcAft>
                <a:spcPts val="0"/>
              </a:spcAft>
              <a:buClr>
                <a:srgbClr val="17365D"/>
              </a:buClr>
              <a:buSzPts val="2800"/>
              <a:buNone/>
            </a:pPr>
            <a:r>
              <a:rPr lang="en">
                <a:latin typeface="Bookman Old Style"/>
                <a:ea typeface="Bookman Old Style"/>
                <a:cs typeface="Bookman Old Style"/>
                <a:sym typeface="Bookman Old Style"/>
              </a:rPr>
              <a:t> </a:t>
            </a:r>
            <a:endParaRPr/>
          </a:p>
          <a:p>
            <a:pPr indent="-342900" lvl="0" marL="342900" rtl="0" algn="l">
              <a:spcBef>
                <a:spcPts val="560"/>
              </a:spcBef>
              <a:spcAft>
                <a:spcPts val="0"/>
              </a:spcAft>
              <a:buClr>
                <a:srgbClr val="17365D"/>
              </a:buClr>
              <a:buSzPts val="2800"/>
              <a:buChar char="•"/>
            </a:pPr>
            <a:r>
              <a:rPr lang="en">
                <a:latin typeface="Bookman Old Style"/>
                <a:ea typeface="Bookman Old Style"/>
                <a:cs typeface="Bookman Old Style"/>
                <a:sym typeface="Bookman Old Style"/>
              </a:rPr>
              <a:t>New York lawyer’s clients spoofed by false email </a:t>
            </a:r>
            <a:r>
              <a:rPr lang="en" sz="1100" u="sng">
                <a:solidFill>
                  <a:schemeClr val="hlink"/>
                </a:solidFill>
                <a:latin typeface="Bookman Old Style"/>
                <a:ea typeface="Bookman Old Style"/>
                <a:cs typeface="Bookman Old Style"/>
                <a:sym typeface="Bookman Old Style"/>
                <a:hlinkClick r:id="rId3"/>
              </a:rPr>
              <a:t>fortune.com</a:t>
            </a:r>
            <a:endParaRPr sz="1100">
              <a:latin typeface="Bookman Old Style"/>
              <a:ea typeface="Bookman Old Style"/>
              <a:cs typeface="Bookman Old Style"/>
              <a:sym typeface="Bookman Old Style"/>
            </a:endParaRPr>
          </a:p>
          <a:p>
            <a:pPr indent="0" lvl="0" marL="0" rtl="0" algn="l">
              <a:spcBef>
                <a:spcPts val="220"/>
              </a:spcBef>
              <a:spcAft>
                <a:spcPts val="0"/>
              </a:spcAft>
              <a:buClr>
                <a:srgbClr val="17365D"/>
              </a:buClr>
              <a:buSzPts val="1100"/>
              <a:buNone/>
            </a:pPr>
            <a:r>
              <a:t/>
            </a:r>
            <a:endParaRPr sz="1100">
              <a:latin typeface="Bookman Old Style"/>
              <a:ea typeface="Bookman Old Style"/>
              <a:cs typeface="Bookman Old Style"/>
              <a:sym typeface="Bookman Old Style"/>
            </a:endParaRPr>
          </a:p>
          <a:p>
            <a:pPr indent="-342900" lvl="0" marL="342900" rtl="0" algn="l">
              <a:spcBef>
                <a:spcPts val="560"/>
              </a:spcBef>
              <a:spcAft>
                <a:spcPts val="0"/>
              </a:spcAft>
              <a:buClr>
                <a:srgbClr val="17365D"/>
              </a:buClr>
              <a:buSzPts val="2800"/>
              <a:buChar char="•"/>
            </a:pPr>
            <a:r>
              <a:rPr lang="en">
                <a:latin typeface="Bookman Old Style"/>
                <a:ea typeface="Bookman Old Style"/>
                <a:cs typeface="Bookman Old Style"/>
                <a:sym typeface="Bookman Old Style"/>
              </a:rPr>
              <a:t>Chinese hackers make $4 million using hacked information to trade stocks </a:t>
            </a:r>
            <a:r>
              <a:rPr lang="en" sz="1100" u="sng">
                <a:solidFill>
                  <a:schemeClr val="hlink"/>
                </a:solidFill>
                <a:latin typeface="Bookman Old Style"/>
                <a:ea typeface="Bookman Old Style"/>
                <a:cs typeface="Bookman Old Style"/>
                <a:sym typeface="Bookman Old Style"/>
                <a:hlinkClick r:id="rId4"/>
              </a:rPr>
              <a:t>nytimes.com</a:t>
            </a:r>
            <a:endParaRPr sz="1100">
              <a:latin typeface="Bookman Old Style"/>
              <a:ea typeface="Bookman Old Style"/>
              <a:cs typeface="Bookman Old Style"/>
              <a:sym typeface="Bookman Old Style"/>
            </a:endParaRPr>
          </a:p>
          <a:p>
            <a:pPr indent="0" lvl="0" marL="0" rtl="0" algn="l">
              <a:spcBef>
                <a:spcPts val="560"/>
              </a:spcBef>
              <a:spcAft>
                <a:spcPts val="0"/>
              </a:spcAft>
              <a:buClr>
                <a:srgbClr val="17365D"/>
              </a:buClr>
              <a:buSzPts val="2800"/>
              <a:buNone/>
            </a:pPr>
            <a:r>
              <a:rPr lang="en">
                <a:latin typeface="Bookman Old Style"/>
                <a:ea typeface="Bookman Old Style"/>
                <a:cs typeface="Bookman Old Style"/>
                <a:sym typeface="Bookman Old Style"/>
              </a:rPr>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